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0" r:id="rId4"/>
    <p:sldId id="267" r:id="rId5"/>
    <p:sldId id="281" r:id="rId6"/>
    <p:sldId id="269" r:id="rId7"/>
    <p:sldId id="307" r:id="rId8"/>
    <p:sldId id="270" r:id="rId9"/>
    <p:sldId id="275" r:id="rId10"/>
    <p:sldId id="268" r:id="rId11"/>
    <p:sldId id="271" r:id="rId12"/>
    <p:sldId id="272" r:id="rId13"/>
    <p:sldId id="273" r:id="rId14"/>
    <p:sldId id="306" r:id="rId15"/>
    <p:sldId id="274" r:id="rId16"/>
    <p:sldId id="310" r:id="rId17"/>
    <p:sldId id="280" r:id="rId18"/>
    <p:sldId id="309" r:id="rId19"/>
    <p:sldId id="276" r:id="rId20"/>
    <p:sldId id="308" r:id="rId21"/>
    <p:sldId id="279" r:id="rId22"/>
    <p:sldId id="282" r:id="rId23"/>
    <p:sldId id="290" r:id="rId24"/>
    <p:sldId id="291" r:id="rId25"/>
    <p:sldId id="292" r:id="rId26"/>
    <p:sldId id="311" r:id="rId27"/>
    <p:sldId id="283" r:id="rId28"/>
    <p:sldId id="284" r:id="rId29"/>
    <p:sldId id="285" r:id="rId30"/>
    <p:sldId id="286" r:id="rId31"/>
    <p:sldId id="312" r:id="rId32"/>
    <p:sldId id="288" r:id="rId33"/>
    <p:sldId id="289" r:id="rId34"/>
    <p:sldId id="287" r:id="rId35"/>
    <p:sldId id="299" r:id="rId36"/>
    <p:sldId id="297" r:id="rId37"/>
    <p:sldId id="298" r:id="rId38"/>
    <p:sldId id="300" r:id="rId39"/>
    <p:sldId id="301" r:id="rId40"/>
    <p:sldId id="302" r:id="rId41"/>
    <p:sldId id="304" r:id="rId42"/>
    <p:sldId id="303" r:id="rId43"/>
    <p:sldId id="305" r:id="rId44"/>
    <p:sldId id="266" r:id="rId4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74" d="100"/>
          <a:sy n="74" d="100"/>
        </p:scale>
        <p:origin x="84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B55D-6869-9FCB-69A9-2EE23659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9FC831-4253-6A7C-FF62-76AB823536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2549D-5708-35BA-E77A-E09E26B77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261B2-B6FB-870F-1E20-5AFD60D4F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5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FDE3-6B7D-9F60-76D1-775653A54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2819E-CDA9-93C8-BCB8-86443DEC7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164A0-7EDB-74A2-E820-A168A49C1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6929-8904-D9E5-3743-5704650F4C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8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691B2-1E36-4210-139E-39496B72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7348D-0221-63D6-DE5D-A3B5DBFFCC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27F3AB-8B6B-8AF6-CD7E-517E43F03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5634D-2757-E624-719E-64C459764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93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DD0A7-F198-763C-E8AD-033FC882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2A4C6-A086-C117-2C44-74074C57D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68B4A-D3A9-A063-747A-3A5716502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55CF5-8B13-5CE6-83FD-B164492535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2C229-13C2-DF73-0F57-C37C658A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4D1344-DDC5-ECB1-BA06-454105A0C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D64597-4995-E345-D679-A2E28F084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F3A31-683B-378E-288A-EDC7CFCBB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30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7815B-24AC-E6E1-AA52-B9B8124F7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EC1620-A15D-77E3-77BB-3BC609ABD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392349-E66D-5792-1EFE-86ED62122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D1DD-643D-F95B-1CA1-54C416E65D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89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5BCD6-FEF6-51F4-D6DC-FE243E3C9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A5AAE7-5831-3A77-7BFF-96DF97ADF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DF1B7F-A8F0-D37B-5516-70B14C5C4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9EF62-1FD5-7BA7-3002-C9BF0D549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4A187-A72A-52AB-19C1-C66ECC210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D8FC2A-E0EB-D621-C7F3-E7DB787B5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5B53D-7E52-192B-A854-D2A9FA3D9B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E02F3-F530-E102-10CA-ED0B6E579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83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3A65-242F-D335-4646-4B0043C4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6B044B-CCA4-ED50-EAE2-B7780F5FB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8ADBC7-170C-1275-3D1C-2424D6047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989E4-AFD6-591A-6F41-FCC8961B26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80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DD21-93E4-2878-267B-033D63CE7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5AA3BE-007E-1052-237F-BD94CAD42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4627B1-FCE7-D7BB-0CAC-85FA55A86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F6C45-B12B-D4A0-3589-480D09608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24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69DD6-B7C0-8862-A85B-AE50B786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842AD-E51A-1D50-CA30-9EF0D12AF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05F42-56E7-B1AB-5885-EB8F053799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FE0C5-C7C6-9931-71CE-0010A415C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30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0025A-DFA0-FA10-38AB-0ABDBDD08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B6398-54C8-CF44-A1D1-92EC16A65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F13A7-9901-B9A3-0D9C-F3EB52189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513C-AC8F-F940-370D-DE1C3FE5F7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6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7A7FD-2EFE-2870-C47F-A3D85EF7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DD993C-F7B4-9538-33A3-75709B150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9F4947-A2F5-3D92-FAB6-FAD7582C6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B1311-0170-20F5-A3CA-CDF15E5E68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9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852F5-4BE9-4993-F381-CF9949E8E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81D0EC-FD9B-E49E-F55B-A3CCC237D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ED4C60-17CC-E7E1-B8FC-68F54B94E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DAFB1-DF6F-ED15-F6A1-1387D2218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22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9D778-94B9-28D4-1B2B-E4E7EDFF2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27323-8BE9-2879-3E09-6A0A47A72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20B15-12FE-7724-0CC7-02DA959B7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EB498-8BAB-89B7-F0FD-3F9B6439E8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21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DAB9B-B7E9-4348-E96B-6789A7251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1E2C40-D58A-0DF6-093D-56809513F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6EE50C-E1E1-65FC-E771-F1DF6D10E1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FB3BD-E319-F0C2-07EA-4074005B6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5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9828B-5E09-7F26-E486-CFBD04972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2BAAD9-B73D-5566-F4CA-4C23C2E32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C1881-16F9-5797-003D-9ECA56FD3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945D1-5DEF-22E5-3F19-DFB3B9DDB0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7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57F78-8C50-44F2-9F0E-8E1524776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86787-DB18-3574-4D23-8544C5B52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56E4C-8C01-543F-5206-AA985C5C5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C2B38-B373-088B-760A-4C927D7F3F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1ADD-3C87-19D9-ADEC-5AF359153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77995-3909-6CC8-A6E2-D0CFEF5AD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5104E-742F-AA2B-2AA4-6AA3E12A8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EA93E-2BF3-DC82-1A2E-4E3233F942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92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641B-AB97-ED9C-ECEB-9B0ABCA5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DFFF7-D529-8841-AC34-A1D15787D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D28A8A-D327-C889-F4D5-3982C75F9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BBDE4-18E4-1AD9-ABAE-B22BD36E2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4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5C8E3-F3F6-A3B5-3291-95570E115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31E50-E501-FF35-2AF8-90C6EFE0B1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D1D13-5FEC-F745-8FDF-DDA52D665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CE00-3F3E-BA58-628D-39EF56C72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37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F0C5F-FD14-E61A-5E02-AD7758B7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7D99BF-2DCA-E879-D573-E3CE13F0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86D104-3454-1AFC-3525-219202AF3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F145-2AB2-A477-6CEB-52F1343A7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2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07BA6-2A49-B84B-0055-03045CD6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4C4E5-768B-8B2C-C00B-D972AD600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8A6197-BFF0-0982-3AF5-22D27B6AE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F0CC1-C32F-5164-82C6-3014EA3879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57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8A26-BF05-287E-308F-DF34FB20B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2300E-BADF-F45B-4ECE-7DA38A385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AF1C2-EEF0-A38E-4AFB-45A763392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8B20B-A2B5-8F3A-1ED6-383C3979C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479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67A09-75C7-C1BE-4556-064E42C4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390AA7-3732-22A8-9E60-685909CF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A05E2-95CF-347A-36B3-FDE0460CD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E3DC0-8EB5-F74B-4C4C-0FB050AFE5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85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ABD3-6F81-3E94-1AE0-D399F04D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2BE4C-A38A-5C17-ACC4-678CDEC5D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F364E-ACB6-920B-CC14-9AFF5F603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E91F7-318E-FF56-9077-4FA5590BF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C7037-D443-3CA7-5F11-94812D5C2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DAC6-9001-818F-0800-F03C259AF1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1261B0-D90D-BFE7-0E94-F516CAE03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C803F-7A7D-A3ED-DBB7-2AB3D3CE02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96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DBE1-FBEF-8952-03F2-8054716D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8C1AA-60F5-D324-DD39-FED517E6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69860-D24B-7D75-5204-8636C14EB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541B1-6CC3-A9C3-D9D4-39FC47218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443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81C6E-47B4-1F9C-90C7-2C5014A0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94F8A-A1CF-70C7-119B-614672EC9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F1D5E-E061-B96C-6D2C-060B903BAF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42A45-5C9D-4D05-4CCE-FAEA768EAD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65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FEAC6-2DE7-B219-9A09-FF16F45E9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C99DA-D26E-A50E-5155-544E6567C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050576-6D14-FC76-EDF4-882029252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2D6B5-0601-D11A-BC80-B11E1F96A5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2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15E2E-5860-D886-A155-C7DF105F6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C06578-9C05-9833-84BB-75CA2A01E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B7A33-E270-1BE6-9CB2-64DCC1477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81780-5DEE-D2BD-ED41-C740D533F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91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68008-CF1F-F13A-0165-774CC9C57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E06CAB-BF72-35E6-7158-20F35CE486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20037-8633-DC39-D7F2-ECD5681F1D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53A4C-F09C-2859-DA1F-46898D23AF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427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64B19-1365-FF15-2642-5FF25FBF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B4830-1CC7-ABF0-A0D3-AD0C14C45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5C070-B46C-A25B-A6A6-805C618C72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73746-4A37-6C18-ACD9-AC78979FEE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84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21C0C-3A9E-F2A1-27BB-63BF81271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22AAA-8CB8-4579-4E0E-8894B961C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C9DFE9-CB0D-F15F-C936-2BB4A9975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77618-CCF3-AA49-A6A0-F6644BA3E3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701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05953-890A-B246-B954-A379650C2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14F682-EDDB-1E92-D11D-793C017680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EE850-58B1-1240-0124-C9741C6D0C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4F46B-EC80-B7ED-DA12-67BE2F059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3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8EBA4-A510-79C2-47C5-0DEE7AA0E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A983F-669E-E836-D810-DA54F07C5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AB5C7-4871-67BF-70F9-182829DE8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6297B-6606-9FC5-3399-D84E961EE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26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4C8CA-B068-29E2-1C15-02BF12D8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727D3-7A59-17A2-862B-632E4F80C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57421-3CC2-1070-B309-E6419954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7A6F2-3190-220A-B234-4D46FC8CE9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1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7A5CC-6579-1185-2855-2D0A14461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1E99E-4C79-C3C4-EB44-0FBE431F5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9ABFE-4345-460F-5CF9-A282401B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F37E9-D692-2C0F-4C4F-9FD2A308DB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02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53EBC-89DF-29A6-6C88-A3D331443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12612-A6F7-291B-0F5B-01DE0892F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36847-2802-8A63-3D8F-02934443D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8C69C-5BD0-A0E7-F2A0-DC24E7936B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06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4BDDE-A81D-C350-9EF3-D4E2E041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9C0A3-4C5A-F12A-6522-A3E0C11586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D49B8-9B0E-1BE9-43B5-2890D86CA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74D57-6FF1-4A22-85EA-C8549245E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1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.jpg"/><Relationship Id="rId10" Type="http://schemas.openxmlformats.org/officeDocument/2006/relationships/image" Target="../media/image22.png"/><Relationship Id="rId4" Type="http://schemas.openxmlformats.org/officeDocument/2006/relationships/image" Target="../media/image2.jp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jpg"/><Relationship Id="rId10" Type="http://schemas.openxmlformats.org/officeDocument/2006/relationships/image" Target="../media/image29.png"/><Relationship Id="rId4" Type="http://schemas.openxmlformats.org/officeDocument/2006/relationships/image" Target="../media/image2.jp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2C0BF-76C3-7CD2-04CA-22D8FA122520}"/>
              </a:ext>
            </a:extLst>
          </p:cNvPr>
          <p:cNvSpPr txBox="1"/>
          <p:nvPr/>
        </p:nvSpPr>
        <p:spPr>
          <a:xfrm>
            <a:off x="3423890" y="3045093"/>
            <a:ext cx="10708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직장내 </a:t>
            </a:r>
            <a:r>
              <a:rPr lang="ko-KR" altLang="en-US" sz="8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괴롭힘예방교육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B2E9F-9853-2A6D-397D-F4AE95283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B99F4B0-F52B-CF2D-6B64-B1D82401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8D81E07-E9D6-BE05-4236-687F6547FF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242BF9C3-A079-8460-D42D-FB2670E55F1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E6E31647-A0D7-A1B2-9CAD-E270EF58228E}"/>
              </a:ext>
            </a:extLst>
          </p:cNvPr>
          <p:cNvGrpSpPr/>
          <p:nvPr/>
        </p:nvGrpSpPr>
        <p:grpSpPr>
          <a:xfrm>
            <a:off x="1924082" y="1221420"/>
            <a:ext cx="13160457" cy="7248324"/>
            <a:chOff x="512411" y="1340639"/>
            <a:chExt cx="8096429" cy="4484967"/>
          </a:xfrm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A6E1E208-0907-DAA5-B9CF-5AC3687486EC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12411" y="4815759"/>
              <a:ext cx="2328353" cy="10036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직장에서의 </a:t>
              </a:r>
              <a:br>
                <a:rPr lang="en-US" altLang="ko-KR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</a:br>
              <a:r>
                <a:rPr lang="ko-KR" altLang="en-US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지위 또는 관계 등의 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우위를 이용</a:t>
              </a:r>
              <a:r>
                <a:rPr lang="ko-KR" altLang="en-US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할 것</a:t>
              </a:r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3CAD5B02-5B6A-A744-A469-248341D6901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240825" y="5141928"/>
              <a:ext cx="2145705" cy="6836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업무상 적정 범위</a:t>
              </a:r>
              <a:r>
                <a:rPr lang="ko-KR" altLang="en-US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를 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넘는 행위일 것</a:t>
              </a:r>
            </a:p>
          </p:txBody>
        </p:sp>
        <p:sp>
          <p:nvSpPr>
            <p:cNvPr id="53" name="Rectangle 7">
              <a:extLst>
                <a:ext uri="{FF2B5EF4-FFF2-40B4-BE49-F238E27FC236}">
                  <a16:creationId xmlns:a16="http://schemas.microsoft.com/office/drawing/2014/main" id="{37F7879F-9401-CCC9-4D68-29AB37A52F37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5960651" y="4815758"/>
              <a:ext cx="2648189" cy="100361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 err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신체적·정신적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고통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을 주거나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근무환경을 </a:t>
              </a:r>
              <a:r>
                <a:rPr lang="ko-KR" altLang="en-US" sz="2800" dirty="0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악화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시켰을 것</a:t>
              </a: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C2ECBFD-9CE0-CA4B-9004-78EDCBF4AACC}"/>
                </a:ext>
              </a:extLst>
            </p:cNvPr>
            <p:cNvGrpSpPr/>
            <p:nvPr/>
          </p:nvGrpSpPr>
          <p:grpSpPr>
            <a:xfrm>
              <a:off x="2822756" y="1926327"/>
              <a:ext cx="2397462" cy="953456"/>
              <a:chOff x="3657039" y="1617997"/>
              <a:chExt cx="2397462" cy="953456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54D30A4-E556-A568-FCE8-93AF030B6D2C}"/>
                  </a:ext>
                </a:extLst>
              </p:cNvPr>
              <p:cNvSpPr/>
              <p:nvPr/>
            </p:nvSpPr>
            <p:spPr>
              <a:xfrm>
                <a:off x="3909179" y="1960191"/>
                <a:ext cx="1274477" cy="147830"/>
              </a:xfrm>
              <a:prstGeom prst="rect">
                <a:avLst/>
              </a:prstGeom>
              <a:solidFill>
                <a:srgbClr val="FACEC2">
                  <a:alpha val="64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89309FF0-B5A2-3AFB-0492-C9FC565B1A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4730" t="17000" r="35080" b="58160"/>
              <a:stretch>
                <a:fillRect/>
              </a:stretch>
            </p:blipFill>
            <p:spPr>
              <a:xfrm>
                <a:off x="5831996" y="2323451"/>
                <a:ext cx="222505" cy="248002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EA5427C-85F8-FBF0-9D3A-6B94D1308E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3990" t="21530" r="35810" b="59000"/>
              <a:stretch>
                <a:fillRect/>
              </a:stretch>
            </p:blipFill>
            <p:spPr>
              <a:xfrm>
                <a:off x="3657039" y="1617997"/>
                <a:ext cx="222505" cy="194323"/>
              </a:xfrm>
              <a:prstGeom prst="rect">
                <a:avLst/>
              </a:prstGeom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BC73CF9-B178-E904-3B69-342E643C90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528653" y="3432153"/>
              <a:ext cx="1620383" cy="1620000"/>
              <a:chOff x="6077" y="1628701"/>
              <a:chExt cx="3304382" cy="3303588"/>
            </a:xfr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grpSpPr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46D26432-27DF-4500-3AD0-5834696BC8DB}"/>
                  </a:ext>
                </a:extLst>
              </p:cNvPr>
              <p:cNvGrpSpPr/>
              <p:nvPr/>
            </p:nvGrpSpPr>
            <p:grpSpPr>
              <a:xfrm>
                <a:off x="6077" y="1628701"/>
                <a:ext cx="3304382" cy="3303588"/>
                <a:chOff x="3232963" y="3652882"/>
                <a:chExt cx="3304382" cy="3303588"/>
              </a:xfrm>
            </p:grpSpPr>
            <p:sp>
              <p:nvSpPr>
                <p:cNvPr id="64" name="Oval 6">
                  <a:extLst>
                    <a:ext uri="{FF2B5EF4-FFF2-40B4-BE49-F238E27FC236}">
                      <a16:creationId xmlns:a16="http://schemas.microsoft.com/office/drawing/2014/main" id="{29699035-1C45-80DA-AD07-F2191ABDABE2}"/>
                    </a:ext>
                  </a:extLst>
                </p:cNvPr>
                <p:cNvSpPr/>
                <p:nvPr/>
              </p:nvSpPr>
              <p:spPr>
                <a:xfrm>
                  <a:off x="3232963" y="3652882"/>
                  <a:ext cx="3304382" cy="3303588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65" name="Oval 7">
                  <a:extLst>
                    <a:ext uri="{FF2B5EF4-FFF2-40B4-BE49-F238E27FC236}">
                      <a16:creationId xmlns:a16="http://schemas.microsoft.com/office/drawing/2014/main" id="{1B06A119-A6F4-7C01-220C-1813FC93B902}"/>
                    </a:ext>
                  </a:extLst>
                </p:cNvPr>
                <p:cNvSpPr/>
                <p:nvPr/>
              </p:nvSpPr>
              <p:spPr>
                <a:xfrm>
                  <a:off x="3236138" y="3656057"/>
                  <a:ext cx="3298032" cy="329723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66" name="Oval 9">
                  <a:extLst>
                    <a:ext uri="{FF2B5EF4-FFF2-40B4-BE49-F238E27FC236}">
                      <a16:creationId xmlns:a16="http://schemas.microsoft.com/office/drawing/2014/main" id="{2583B5B5-F4BC-7A01-B401-5C98468A2C4E}"/>
                    </a:ext>
                  </a:extLst>
                </p:cNvPr>
                <p:cNvSpPr/>
                <p:nvPr/>
              </p:nvSpPr>
              <p:spPr>
                <a:xfrm>
                  <a:off x="3606025" y="4025150"/>
                  <a:ext cx="2558257" cy="2559050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67" name="Oval 10">
                  <a:extLst>
                    <a:ext uri="{FF2B5EF4-FFF2-40B4-BE49-F238E27FC236}">
                      <a16:creationId xmlns:a16="http://schemas.microsoft.com/office/drawing/2014/main" id="{ED605676-7D64-4D54-8531-42CCB349B6DF}"/>
                    </a:ext>
                  </a:extLst>
                </p:cNvPr>
                <p:cNvSpPr/>
                <p:nvPr/>
              </p:nvSpPr>
              <p:spPr>
                <a:xfrm>
                  <a:off x="3608407" y="4027532"/>
                  <a:ext cx="2553494" cy="255428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BB9F4DA1-36D0-D0C9-0513-0618E2665E81}"/>
                  </a:ext>
                </a:extLst>
              </p:cNvPr>
              <p:cNvGrpSpPr/>
              <p:nvPr/>
            </p:nvGrpSpPr>
            <p:grpSpPr>
              <a:xfrm>
                <a:off x="820585" y="2369531"/>
                <a:ext cx="1766888" cy="1766888"/>
                <a:chOff x="1685973" y="4430798"/>
                <a:chExt cx="2137934" cy="2137934"/>
              </a:xfrm>
            </p:grpSpPr>
            <p:sp>
              <p:nvSpPr>
                <p:cNvPr id="61" name="Oval 24">
                  <a:extLst>
                    <a:ext uri="{FF2B5EF4-FFF2-40B4-BE49-F238E27FC236}">
                      <a16:creationId xmlns:a16="http://schemas.microsoft.com/office/drawing/2014/main" id="{1BFB751F-6626-6266-CD0A-3EB923D32E94}"/>
                    </a:ext>
                  </a:extLst>
                </p:cNvPr>
                <p:cNvSpPr/>
                <p:nvPr/>
              </p:nvSpPr>
              <p:spPr>
                <a:xfrm>
                  <a:off x="1685973" y="4430798"/>
                  <a:ext cx="2137934" cy="2137934"/>
                </a:xfrm>
                <a:prstGeom prst="ellipse">
                  <a:avLst/>
                </a:prstGeom>
                <a:solidFill>
                  <a:srgbClr val="68C6D1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62" name="Oval 25">
                  <a:extLst>
                    <a:ext uri="{FF2B5EF4-FFF2-40B4-BE49-F238E27FC236}">
                      <a16:creationId xmlns:a16="http://schemas.microsoft.com/office/drawing/2014/main" id="{188F605D-09EF-1044-C762-168D9D327078}"/>
                    </a:ext>
                  </a:extLst>
                </p:cNvPr>
                <p:cNvSpPr/>
                <p:nvPr/>
              </p:nvSpPr>
              <p:spPr>
                <a:xfrm>
                  <a:off x="2158028" y="4910936"/>
                  <a:ext cx="1193823" cy="119382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dist="12700" dir="2700000" algn="ctr" rotWithShape="0">
                    <a:srgbClr val="000000">
                      <a:alpha val="75000"/>
                    </a:srgb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 sz="3200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63" name="Rectangle 28">
                  <a:extLst>
                    <a:ext uri="{FF2B5EF4-FFF2-40B4-BE49-F238E27FC236}">
                      <a16:creationId xmlns:a16="http://schemas.microsoft.com/office/drawing/2014/main" id="{0240CE74-14DF-AB7D-4A00-E623568C912C}"/>
                    </a:ext>
                  </a:extLst>
                </p:cNvPr>
                <p:cNvSpPr/>
                <p:nvPr/>
              </p:nvSpPr>
              <p:spPr>
                <a:xfrm>
                  <a:off x="2276307" y="5062282"/>
                  <a:ext cx="932656" cy="924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25400" tIns="25400" rIns="25400" bIns="25400" anchor="ctr">
                  <a:spAutoFit/>
                </a:bodyPr>
                <a:lstStyle/>
                <a:p>
                  <a:pPr algn="ctr" defTabSz="399852" ea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r>
                    <a:rPr lang="en-US" altLang="x-none" sz="3600" b="1">
                      <a:solidFill>
                        <a:srgbClr val="292929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sym typeface="Open Sans"/>
                    </a:rPr>
                    <a:t>2</a:t>
                  </a:r>
                  <a:endParaRPr lang="x-none" altLang="x-none" sz="3600" b="1">
                    <a:solidFill>
                      <a:srgbClr val="292929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sym typeface="Open Sans"/>
                  </a:endParaRPr>
                </a:p>
              </p:txBody>
            </p:sp>
          </p:grp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FF0F36A5-B676-A30C-8640-8115D0593EC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63217" y="3079307"/>
              <a:ext cx="1620383" cy="1620000"/>
              <a:chOff x="6077" y="1628701"/>
              <a:chExt cx="3304382" cy="3303588"/>
            </a:xfr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31FED4F3-1547-356A-9745-67CCBD87B02C}"/>
                  </a:ext>
                </a:extLst>
              </p:cNvPr>
              <p:cNvGrpSpPr/>
              <p:nvPr/>
            </p:nvGrpSpPr>
            <p:grpSpPr>
              <a:xfrm>
                <a:off x="6077" y="1628701"/>
                <a:ext cx="3304382" cy="3303588"/>
                <a:chOff x="3232963" y="3652882"/>
                <a:chExt cx="3304382" cy="3303588"/>
              </a:xfrm>
            </p:grpSpPr>
            <p:sp>
              <p:nvSpPr>
                <p:cNvPr id="74" name="Oval 6">
                  <a:extLst>
                    <a:ext uri="{FF2B5EF4-FFF2-40B4-BE49-F238E27FC236}">
                      <a16:creationId xmlns:a16="http://schemas.microsoft.com/office/drawing/2014/main" id="{29725D00-931F-90FE-F71D-9B19CB3D4C48}"/>
                    </a:ext>
                  </a:extLst>
                </p:cNvPr>
                <p:cNvSpPr/>
                <p:nvPr/>
              </p:nvSpPr>
              <p:spPr>
                <a:xfrm>
                  <a:off x="3232963" y="3652882"/>
                  <a:ext cx="3304382" cy="3303588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5" name="Oval 7">
                  <a:extLst>
                    <a:ext uri="{FF2B5EF4-FFF2-40B4-BE49-F238E27FC236}">
                      <a16:creationId xmlns:a16="http://schemas.microsoft.com/office/drawing/2014/main" id="{40C00CAF-C918-2614-6EA2-34CC5DBCB99A}"/>
                    </a:ext>
                  </a:extLst>
                </p:cNvPr>
                <p:cNvSpPr/>
                <p:nvPr/>
              </p:nvSpPr>
              <p:spPr>
                <a:xfrm>
                  <a:off x="3236138" y="3656057"/>
                  <a:ext cx="3298032" cy="329723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6" name="Oval 9">
                  <a:extLst>
                    <a:ext uri="{FF2B5EF4-FFF2-40B4-BE49-F238E27FC236}">
                      <a16:creationId xmlns:a16="http://schemas.microsoft.com/office/drawing/2014/main" id="{DBC9B5B9-ACE6-DD5C-FFCF-1BD09E0EE377}"/>
                    </a:ext>
                  </a:extLst>
                </p:cNvPr>
                <p:cNvSpPr/>
                <p:nvPr/>
              </p:nvSpPr>
              <p:spPr>
                <a:xfrm>
                  <a:off x="3606025" y="4025150"/>
                  <a:ext cx="2558257" cy="2559050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7" name="Oval 10">
                  <a:extLst>
                    <a:ext uri="{FF2B5EF4-FFF2-40B4-BE49-F238E27FC236}">
                      <a16:creationId xmlns:a16="http://schemas.microsoft.com/office/drawing/2014/main" id="{C246D4A1-33A1-B5D5-FF46-960CA51FC969}"/>
                    </a:ext>
                  </a:extLst>
                </p:cNvPr>
                <p:cNvSpPr/>
                <p:nvPr/>
              </p:nvSpPr>
              <p:spPr>
                <a:xfrm>
                  <a:off x="3608407" y="4027532"/>
                  <a:ext cx="2553494" cy="255428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BEED5DEB-9AA7-12C8-5783-45A12B6471C3}"/>
                  </a:ext>
                </a:extLst>
              </p:cNvPr>
              <p:cNvGrpSpPr/>
              <p:nvPr/>
            </p:nvGrpSpPr>
            <p:grpSpPr>
              <a:xfrm>
                <a:off x="820585" y="2369531"/>
                <a:ext cx="1766888" cy="1766888"/>
                <a:chOff x="1685973" y="4430798"/>
                <a:chExt cx="2137934" cy="2137934"/>
              </a:xfrm>
            </p:grpSpPr>
            <p:sp>
              <p:nvSpPr>
                <p:cNvPr id="71" name="Oval 24">
                  <a:extLst>
                    <a:ext uri="{FF2B5EF4-FFF2-40B4-BE49-F238E27FC236}">
                      <a16:creationId xmlns:a16="http://schemas.microsoft.com/office/drawing/2014/main" id="{5F869FA5-9760-DDFE-ED9C-7B2DD1C68D71}"/>
                    </a:ext>
                  </a:extLst>
                </p:cNvPr>
                <p:cNvSpPr/>
                <p:nvPr/>
              </p:nvSpPr>
              <p:spPr>
                <a:xfrm>
                  <a:off x="1685973" y="4430798"/>
                  <a:ext cx="2137934" cy="2137934"/>
                </a:xfrm>
                <a:prstGeom prst="ellipse">
                  <a:avLst/>
                </a:prstGeom>
                <a:solidFill>
                  <a:srgbClr val="63B3DF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2" name="Oval 25">
                  <a:extLst>
                    <a:ext uri="{FF2B5EF4-FFF2-40B4-BE49-F238E27FC236}">
                      <a16:creationId xmlns:a16="http://schemas.microsoft.com/office/drawing/2014/main" id="{54F3D40D-F104-5579-54C1-B8B0F3ADB622}"/>
                    </a:ext>
                  </a:extLst>
                </p:cNvPr>
                <p:cNvSpPr/>
                <p:nvPr/>
              </p:nvSpPr>
              <p:spPr>
                <a:xfrm>
                  <a:off x="2158028" y="4910936"/>
                  <a:ext cx="1193823" cy="119382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dist="12700" dir="2700000" algn="ctr" rotWithShape="0">
                    <a:srgbClr val="000000">
                      <a:alpha val="75000"/>
                    </a:srgb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 sz="3200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73" name="Rectangle 28">
                  <a:extLst>
                    <a:ext uri="{FF2B5EF4-FFF2-40B4-BE49-F238E27FC236}">
                      <a16:creationId xmlns:a16="http://schemas.microsoft.com/office/drawing/2014/main" id="{8210CA91-5F62-186C-3FFD-993D84A76A70}"/>
                    </a:ext>
                  </a:extLst>
                </p:cNvPr>
                <p:cNvSpPr/>
                <p:nvPr/>
              </p:nvSpPr>
              <p:spPr>
                <a:xfrm>
                  <a:off x="2276307" y="5086819"/>
                  <a:ext cx="932652" cy="924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25400" tIns="25400" rIns="25400" bIns="25400" anchor="ctr">
                  <a:spAutoFit/>
                </a:bodyPr>
                <a:lstStyle/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/>
                  </a:pPr>
                  <a:r>
                    <a:rPr lang="en-US" altLang="ko-KR" sz="3600" b="1">
                      <a:solidFill>
                        <a:srgbClr val="292929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sym typeface="Open Sans"/>
                    </a:rPr>
                    <a:t>3</a:t>
                  </a:r>
                  <a:endParaRPr lang="x-none" altLang="x-none" sz="3600" b="1">
                    <a:solidFill>
                      <a:srgbClr val="292929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sym typeface="Open Sans"/>
                  </a:endParaRPr>
                </a:p>
              </p:txBody>
            </p:sp>
          </p:grp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9221259D-C693-5717-E94D-E9432360791F}"/>
                </a:ext>
              </a:extLst>
            </p:cNvPr>
            <p:cNvCxnSpPr/>
            <p:nvPr/>
          </p:nvCxnSpPr>
          <p:spPr>
            <a:xfrm>
              <a:off x="2426092" y="3947808"/>
              <a:ext cx="1080000" cy="29434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C9200E25-7A15-A88A-6660-EDEDD7CA98D3}"/>
                </a:ext>
              </a:extLst>
            </p:cNvPr>
            <p:cNvCxnSpPr/>
            <p:nvPr/>
          </p:nvCxnSpPr>
          <p:spPr>
            <a:xfrm flipH="1">
              <a:off x="5170227" y="3897970"/>
              <a:ext cx="1080000" cy="34418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5C0F240-58CF-60ED-BB9C-7EDD895E8B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7644" y="3079307"/>
              <a:ext cx="1620383" cy="1620000"/>
              <a:chOff x="6077" y="1628701"/>
              <a:chExt cx="3304382" cy="3303588"/>
            </a:xfrm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grpSpPr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7EC70F69-7DE6-DBAF-5A93-20A3DE09B55B}"/>
                  </a:ext>
                </a:extLst>
              </p:cNvPr>
              <p:cNvGrpSpPr/>
              <p:nvPr/>
            </p:nvGrpSpPr>
            <p:grpSpPr>
              <a:xfrm>
                <a:off x="6077" y="1628701"/>
                <a:ext cx="3304382" cy="3303588"/>
                <a:chOff x="3232963" y="3652882"/>
                <a:chExt cx="3304382" cy="3303588"/>
              </a:xfrm>
            </p:grpSpPr>
            <p:sp>
              <p:nvSpPr>
                <p:cNvPr id="86" name="Oval 6">
                  <a:extLst>
                    <a:ext uri="{FF2B5EF4-FFF2-40B4-BE49-F238E27FC236}">
                      <a16:creationId xmlns:a16="http://schemas.microsoft.com/office/drawing/2014/main" id="{1315AD62-E3FA-EFB9-1615-FFA1AFCCB3AB}"/>
                    </a:ext>
                  </a:extLst>
                </p:cNvPr>
                <p:cNvSpPr/>
                <p:nvPr/>
              </p:nvSpPr>
              <p:spPr>
                <a:xfrm>
                  <a:off x="3232963" y="3652882"/>
                  <a:ext cx="3304382" cy="3303588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87" name="Oval 7">
                  <a:extLst>
                    <a:ext uri="{FF2B5EF4-FFF2-40B4-BE49-F238E27FC236}">
                      <a16:creationId xmlns:a16="http://schemas.microsoft.com/office/drawing/2014/main" id="{80B0F767-FC71-70A7-37D9-D172B703AB9C}"/>
                    </a:ext>
                  </a:extLst>
                </p:cNvPr>
                <p:cNvSpPr/>
                <p:nvPr/>
              </p:nvSpPr>
              <p:spPr>
                <a:xfrm>
                  <a:off x="3236138" y="3656057"/>
                  <a:ext cx="3298032" cy="329723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88" name="Oval 9">
                  <a:extLst>
                    <a:ext uri="{FF2B5EF4-FFF2-40B4-BE49-F238E27FC236}">
                      <a16:creationId xmlns:a16="http://schemas.microsoft.com/office/drawing/2014/main" id="{C2DBA482-1045-A1D8-64EE-F7772294280A}"/>
                    </a:ext>
                  </a:extLst>
                </p:cNvPr>
                <p:cNvSpPr/>
                <p:nvPr/>
              </p:nvSpPr>
              <p:spPr>
                <a:xfrm>
                  <a:off x="3606025" y="4025150"/>
                  <a:ext cx="2558257" cy="2559050"/>
                </a:xfrm>
                <a:prstGeom prst="ellipse">
                  <a:avLst/>
                </a:prstGeom>
                <a:solidFill>
                  <a:srgbClr val="C9DEEA">
                    <a:alpha val="17490"/>
                  </a:srgbClr>
                </a:solidFill>
                <a:ln>
                  <a:noFill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89" name="Oval 10">
                  <a:extLst>
                    <a:ext uri="{FF2B5EF4-FFF2-40B4-BE49-F238E27FC236}">
                      <a16:creationId xmlns:a16="http://schemas.microsoft.com/office/drawing/2014/main" id="{399BD223-A2CD-9D96-9BD0-D5E4D88EBFF5}"/>
                    </a:ext>
                  </a:extLst>
                </p:cNvPr>
                <p:cNvSpPr/>
                <p:nvPr/>
              </p:nvSpPr>
              <p:spPr>
                <a:xfrm>
                  <a:off x="3608407" y="4027532"/>
                  <a:ext cx="2553494" cy="2554288"/>
                </a:xfrm>
                <a:prstGeom prst="ellipse">
                  <a:avLst/>
                </a:prstGeom>
                <a:noFill/>
                <a:ln w="25400" cap="flat" cmpd="sng">
                  <a:solidFill>
                    <a:srgbClr val="C9DEEA">
                      <a:alpha val="18160"/>
                    </a:srgbClr>
                  </a:solidFill>
                  <a:prstDash val="solid"/>
                  <a:miter/>
                </a:ln>
                <a:effectLst/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80C17D24-F640-BCCD-E710-6A54FBA0F0C3}"/>
                  </a:ext>
                </a:extLst>
              </p:cNvPr>
              <p:cNvGrpSpPr/>
              <p:nvPr/>
            </p:nvGrpSpPr>
            <p:grpSpPr>
              <a:xfrm>
                <a:off x="820585" y="2369531"/>
                <a:ext cx="1766888" cy="1766888"/>
                <a:chOff x="1685973" y="4430798"/>
                <a:chExt cx="2137934" cy="2137934"/>
              </a:xfrm>
            </p:grpSpPr>
            <p:sp>
              <p:nvSpPr>
                <p:cNvPr id="83" name="Oval 24">
                  <a:extLst>
                    <a:ext uri="{FF2B5EF4-FFF2-40B4-BE49-F238E27FC236}">
                      <a16:creationId xmlns:a16="http://schemas.microsoft.com/office/drawing/2014/main" id="{A26BDFBE-C795-14C5-2DAE-4DE968DDEE65}"/>
                    </a:ext>
                  </a:extLst>
                </p:cNvPr>
                <p:cNvSpPr/>
                <p:nvPr/>
              </p:nvSpPr>
              <p:spPr>
                <a:xfrm>
                  <a:off x="1685973" y="4430798"/>
                  <a:ext cx="2137934" cy="2137934"/>
                </a:xfrm>
                <a:prstGeom prst="ellipse">
                  <a:avLst/>
                </a:prstGeom>
                <a:solidFill>
                  <a:srgbClr val="F69474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84" name="Oval 25">
                  <a:extLst>
                    <a:ext uri="{FF2B5EF4-FFF2-40B4-BE49-F238E27FC236}">
                      <a16:creationId xmlns:a16="http://schemas.microsoft.com/office/drawing/2014/main" id="{61D15815-07A6-010C-9875-402CFEDCF498}"/>
                    </a:ext>
                  </a:extLst>
                </p:cNvPr>
                <p:cNvSpPr/>
                <p:nvPr/>
              </p:nvSpPr>
              <p:spPr>
                <a:xfrm>
                  <a:off x="2158028" y="4910936"/>
                  <a:ext cx="1193823" cy="119382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dist="12700" dir="2700000" algn="ctr" rotWithShape="0">
                    <a:srgbClr val="000000">
                      <a:alpha val="75000"/>
                    </a:srgb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 sz="3200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85" name="Rectangle 28">
                  <a:extLst>
                    <a:ext uri="{FF2B5EF4-FFF2-40B4-BE49-F238E27FC236}">
                      <a16:creationId xmlns:a16="http://schemas.microsoft.com/office/drawing/2014/main" id="{925FFD4A-896D-46F0-E635-035414853458}"/>
                    </a:ext>
                  </a:extLst>
                </p:cNvPr>
                <p:cNvSpPr/>
                <p:nvPr/>
              </p:nvSpPr>
              <p:spPr>
                <a:xfrm>
                  <a:off x="2276304" y="5070087"/>
                  <a:ext cx="932656" cy="924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25400" tIns="25400" rIns="25400" bIns="25400" anchor="ctr">
                  <a:spAutoFit/>
                </a:bodyPr>
                <a:lstStyle/>
                <a:p>
                  <a:pPr algn="ctr" defTabSz="399852" ea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r>
                    <a:rPr lang="en-US" altLang="x-none" sz="3600" b="1">
                      <a:solidFill>
                        <a:srgbClr val="292929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sym typeface="Open Sans"/>
                    </a:rPr>
                    <a:t>1</a:t>
                  </a:r>
                  <a:endParaRPr lang="x-none" altLang="x-none" sz="3600" b="1">
                    <a:solidFill>
                      <a:srgbClr val="292929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sym typeface="Open Sans"/>
                  </a:endParaRPr>
                </a:p>
              </p:txBody>
            </p:sp>
          </p:grpSp>
        </p:grpSp>
        <p:pic>
          <p:nvPicPr>
            <p:cNvPr id="90" name="그림 89" descr="의류이(가) 표시된 사진  자동 생성된 설명">
              <a:extLst>
                <a:ext uri="{FF2B5EF4-FFF2-40B4-BE49-F238E27FC236}">
                  <a16:creationId xmlns:a16="http://schemas.microsoft.com/office/drawing/2014/main" id="{CC12AB12-A03F-A9FC-F3AD-7541F5EE80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1670"/>
            <a:stretch>
              <a:fillRect/>
            </a:stretch>
          </p:blipFill>
          <p:spPr>
            <a:xfrm>
              <a:off x="5551935" y="1340639"/>
              <a:ext cx="2580159" cy="1509485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1" name="Rectangle 4">
              <a:extLst>
                <a:ext uri="{FF2B5EF4-FFF2-40B4-BE49-F238E27FC236}">
                  <a16:creationId xmlns:a16="http://schemas.microsoft.com/office/drawing/2014/main" id="{E8F5BA2F-307E-305C-3055-4BDE670E943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895876" y="1861589"/>
              <a:ext cx="3996001" cy="90839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 lang="ko-KR" altLang="en-US"/>
              </a:pPr>
              <a:r>
                <a:rPr lang="ko-KR" altLang="en-US" sz="4000" b="1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3개 요소 </a:t>
              </a:r>
              <a:r>
                <a:rPr lang="ko-KR" altLang="en-US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를 </a:t>
              </a:r>
            </a:p>
            <a:p>
              <a:pPr algn="ctr">
                <a:lnSpc>
                  <a:spcPct val="120000"/>
                </a:lnSpc>
                <a:defRPr lang="ko-KR" altLang="en-US"/>
              </a:pPr>
              <a:r>
                <a:rPr lang="ko-KR" altLang="en-US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모두 충족해야 함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54365443-EAC6-A35A-EC74-B10C40ACFB69}"/>
                </a:ext>
              </a:extLst>
            </p:cNvPr>
            <p:cNvSpPr/>
            <p:nvPr/>
          </p:nvSpPr>
          <p:spPr>
            <a:xfrm>
              <a:off x="5724527" y="2776537"/>
              <a:ext cx="2505074" cy="108000"/>
            </a:xfrm>
            <a:prstGeom prst="rect">
              <a:avLst/>
            </a:prstGeom>
            <a:solidFill>
              <a:schemeClr val="bg1">
                <a:lumMod val="70000"/>
              </a:schemeClr>
            </a:solidFill>
            <a:ln>
              <a:noFill/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B00C5FD-780D-74F5-7400-F56B1000E821}"/>
              </a:ext>
            </a:extLst>
          </p:cNvPr>
          <p:cNvSpPr txBox="1"/>
          <p:nvPr/>
        </p:nvSpPr>
        <p:spPr>
          <a:xfrm>
            <a:off x="707366" y="843898"/>
            <a:ext cx="786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판단요소 행위요건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74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101A9-4E62-A83B-9065-850DA53F8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0AD72EB5-53BE-4D2A-C7DE-937B2003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9831E575-8075-E061-CDF7-E218928E5D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919B93C-3C0D-FD93-8838-9721ECE8381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9BD3A4-1C8D-8B3F-A0B5-DF90D37FF8B6}"/>
              </a:ext>
            </a:extLst>
          </p:cNvPr>
          <p:cNvGrpSpPr/>
          <p:nvPr/>
        </p:nvGrpSpPr>
        <p:grpSpPr>
          <a:xfrm>
            <a:off x="1664898" y="1018795"/>
            <a:ext cx="13707373" cy="7512729"/>
            <a:chOff x="561675" y="1440111"/>
            <a:chExt cx="7531353" cy="455887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E7E9702-E145-39B1-5C2F-7342E96CA135}"/>
                </a:ext>
              </a:extLst>
            </p:cNvPr>
            <p:cNvGrpSpPr/>
            <p:nvPr/>
          </p:nvGrpSpPr>
          <p:grpSpPr>
            <a:xfrm>
              <a:off x="561675" y="1440111"/>
              <a:ext cx="3801603" cy="529400"/>
              <a:chOff x="561675" y="1589469"/>
              <a:chExt cx="3801603" cy="5294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사각형: 둥근 한쪽 모서리 2">
                <a:extLst>
                  <a:ext uri="{FF2B5EF4-FFF2-40B4-BE49-F238E27FC236}">
                    <a16:creationId xmlns:a16="http://schemas.microsoft.com/office/drawing/2014/main" id="{D720EA3D-346E-75B9-A04B-3CAF3FE227B3}"/>
                  </a:ext>
                </a:extLst>
              </p:cNvPr>
              <p:cNvSpPr/>
              <p:nvPr/>
            </p:nvSpPr>
            <p:spPr>
              <a:xfrm>
                <a:off x="820206" y="1747210"/>
                <a:ext cx="3543072" cy="357698"/>
              </a:xfrm>
              <a:prstGeom prst="round1Rect">
                <a:avLst>
                  <a:gd name="adj" fmla="val 50000"/>
                </a:avLst>
              </a:prstGeom>
              <a:solidFill>
                <a:srgbClr val="DCF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23D8A511-7861-EB09-EDEB-5ACD0C36825E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1051152" y="1749537"/>
                <a:ext cx="3312126" cy="331387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 wrap="square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>
                  <a:spcBef>
                    <a:spcPct val="0"/>
                  </a:spcBef>
                  <a:defRPr lang="ko-KR" altLang="en-US"/>
                </a:pPr>
                <a:r>
                  <a:rPr lang="ko-KR" altLang="en-US" sz="2800" b="1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업무상 적정 범위를 넘는 행위일 것</a:t>
                </a: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DE6CF7E-B8D3-6880-3F65-4A5EF28AE2C3}"/>
                  </a:ext>
                </a:extLst>
              </p:cNvPr>
              <p:cNvGrpSpPr/>
              <p:nvPr/>
            </p:nvGrpSpPr>
            <p:grpSpPr>
              <a:xfrm>
                <a:off x="561675" y="1589469"/>
                <a:ext cx="529400" cy="529400"/>
                <a:chOff x="1409464" y="3502803"/>
                <a:chExt cx="1207524" cy="1207524"/>
              </a:xfrm>
            </p:grpSpPr>
            <p:sp>
              <p:nvSpPr>
                <p:cNvPr id="9" name="Oval 24">
                  <a:extLst>
                    <a:ext uri="{FF2B5EF4-FFF2-40B4-BE49-F238E27FC236}">
                      <a16:creationId xmlns:a16="http://schemas.microsoft.com/office/drawing/2014/main" id="{8B4703CD-BB93-FD23-00A4-5881115B00E0}"/>
                    </a:ext>
                  </a:extLst>
                </p:cNvPr>
                <p:cNvSpPr/>
                <p:nvPr/>
              </p:nvSpPr>
              <p:spPr>
                <a:xfrm>
                  <a:off x="1409464" y="3502803"/>
                  <a:ext cx="1207524" cy="1207524"/>
                </a:xfrm>
                <a:prstGeom prst="ellipse">
                  <a:avLst/>
                </a:prstGeom>
                <a:solidFill>
                  <a:srgbClr val="68C6D1"/>
                </a:solidFill>
                <a:ln>
                  <a:noFill/>
                </a:ln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10" name="Oval 25">
                  <a:extLst>
                    <a:ext uri="{FF2B5EF4-FFF2-40B4-BE49-F238E27FC236}">
                      <a16:creationId xmlns:a16="http://schemas.microsoft.com/office/drawing/2014/main" id="{E29F1E91-504A-8109-39D3-07C1044FC808}"/>
                    </a:ext>
                  </a:extLst>
                </p:cNvPr>
                <p:cNvSpPr/>
                <p:nvPr/>
              </p:nvSpPr>
              <p:spPr>
                <a:xfrm>
                  <a:off x="1605285" y="3703187"/>
                  <a:ext cx="815883" cy="81588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dist="12700" dir="2700000" algn="ctr" rotWithShape="0">
                    <a:srgbClr val="000000">
                      <a:alpha val="75000"/>
                    </a:srgbClr>
                  </a:outerShdw>
                </a:effectLst>
              </p:spPr>
              <p:txBody>
                <a:bodyPr lIns="25400" tIns="25400" rIns="25400" bIns="25400" anchor="ctr"/>
                <a:lstStyle>
                  <a:lvl1pPr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1pPr>
                  <a:lvl2pPr marL="742950" indent="-28575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2pPr>
                  <a:lvl3pPr marL="11430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3pPr>
                  <a:lvl4pPr marL="16002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4pPr>
                  <a:lvl5pPr marL="2057400" indent="-228600"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5pPr>
                  <a:lvl6pPr marL="25146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6pPr>
                  <a:lvl7pPr marL="29718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7pPr>
                  <a:lvl8pPr marL="34290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8pPr>
                  <a:lvl9pPr marL="3886200" indent="-228600" defTabSz="8255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aseline="50000">
                      <a:solidFill>
                        <a:srgbClr val="222222"/>
                      </a:solidFill>
                      <a:latin typeface="Open Sans"/>
                      <a:ea typeface="Open Sans"/>
                      <a:cs typeface="Open Sans"/>
                      <a:sym typeface="Open Sans"/>
                    </a:defRPr>
                  </a:lvl9pPr>
                </a:lstStyle>
                <a:p>
                  <a:pPr algn="ctr" defTabSz="399852" eaLnBrk="0" latin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endParaRPr lang="ko-KR" altLang="ko-KR" sz="3200">
                    <a:solidFill>
                      <a:srgbClr val="FFFFF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Helvetica Light"/>
                    <a:sym typeface="Helvetica Light"/>
                  </a:endParaRPr>
                </a:p>
              </p:txBody>
            </p:sp>
            <p:sp>
              <p:nvSpPr>
                <p:cNvPr id="11" name="Rectangle 28">
                  <a:extLst>
                    <a:ext uri="{FF2B5EF4-FFF2-40B4-BE49-F238E27FC236}">
                      <a16:creationId xmlns:a16="http://schemas.microsoft.com/office/drawing/2014/main" id="{1E6A081B-4400-7D7D-C7D8-76EA0E6B78B1}"/>
                    </a:ext>
                  </a:extLst>
                </p:cNvPr>
                <p:cNvSpPr/>
                <p:nvPr/>
              </p:nvSpPr>
              <p:spPr>
                <a:xfrm>
                  <a:off x="1742887" y="3729301"/>
                  <a:ext cx="526770" cy="6965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lIns="25400" tIns="25400" rIns="25400" bIns="25400" anchor="ctr">
                  <a:spAutoFit/>
                </a:bodyPr>
                <a:lstStyle/>
                <a:p>
                  <a:pPr algn="ctr" defTabSz="399852" eaLnBrk="0" hangingPunct="0">
                    <a:spcBef>
                      <a:spcPct val="0"/>
                    </a:spcBef>
                    <a:spcAft>
                      <a:spcPct val="0"/>
                    </a:spcAft>
                    <a:defRPr lang="ko-KR" altLang="en-US"/>
                  </a:pPr>
                  <a:r>
                    <a:rPr lang="en-US" altLang="x-none" sz="2800" b="1">
                      <a:solidFill>
                        <a:srgbClr val="292929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sym typeface="Open Sans"/>
                    </a:rPr>
                    <a:t>2</a:t>
                  </a:r>
                  <a:endParaRPr lang="x-none" altLang="x-none" sz="2800" b="1">
                    <a:solidFill>
                      <a:srgbClr val="292929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sym typeface="Open Sans"/>
                  </a:endParaRPr>
                </a:p>
              </p:txBody>
            </p:sp>
          </p:grp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FC959FE-5DCC-CD2B-A8E7-070724BA3086}"/>
                </a:ext>
              </a:extLst>
            </p:cNvPr>
            <p:cNvGrpSpPr/>
            <p:nvPr/>
          </p:nvGrpSpPr>
          <p:grpSpPr>
            <a:xfrm>
              <a:off x="3409268" y="2603645"/>
              <a:ext cx="4683760" cy="1274947"/>
              <a:chOff x="2753360" y="2602645"/>
              <a:chExt cx="4683760" cy="1274947"/>
            </a:xfr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F7811FE5-EAB2-0551-2EDC-A0B9A8FA953A}"/>
                  </a:ext>
                </a:extLst>
              </p:cNvPr>
              <p:cNvSpPr/>
              <p:nvPr/>
            </p:nvSpPr>
            <p:spPr>
              <a:xfrm>
                <a:off x="2753360" y="2685791"/>
                <a:ext cx="4683760" cy="110865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A8E29CDA-BABD-3866-EBCD-4A8D758DECDB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848077" y="2910025"/>
                <a:ext cx="4517924" cy="6491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anchor="ctr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행위자의 우위성이 인정되더라도 문제된 행위가 </a:t>
                </a:r>
                <a:r>
                  <a:rPr lang="ko-KR" altLang="en-US" sz="2400" b="1" dirty="0">
                    <a:solidFill>
                      <a:srgbClr val="F37E5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업무관련성이 있는 상황에서 발생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한 것이어야 함</a:t>
                </a:r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7FA15710-DCAE-74F9-4671-97160E483945}"/>
                  </a:ext>
                </a:extLst>
              </p:cNvPr>
              <p:cNvSpPr/>
              <p:nvPr/>
            </p:nvSpPr>
            <p:spPr>
              <a:xfrm rot="10800000">
                <a:off x="6989395" y="3644342"/>
                <a:ext cx="262150" cy="233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086" extrusionOk="0">
                    <a:moveTo>
                      <a:pt x="18202" y="0"/>
                    </a:moveTo>
                    <a:cubicBezTo>
                      <a:pt x="17775" y="24"/>
                      <a:pt x="17354" y="102"/>
                      <a:pt x="16946" y="228"/>
                    </a:cubicBezTo>
                    <a:cubicBezTo>
                      <a:pt x="16562" y="348"/>
                      <a:pt x="16191" y="511"/>
                      <a:pt x="15833" y="705"/>
                    </a:cubicBezTo>
                    <a:cubicBezTo>
                      <a:pt x="15106" y="1099"/>
                      <a:pt x="14433" y="1621"/>
                      <a:pt x="13847" y="2262"/>
                    </a:cubicBezTo>
                    <a:cubicBezTo>
                      <a:pt x="13221" y="2947"/>
                      <a:pt x="12714" y="3744"/>
                      <a:pt x="12351" y="4619"/>
                    </a:cubicBezTo>
                    <a:cubicBezTo>
                      <a:pt x="12172" y="5050"/>
                      <a:pt x="12029" y="5500"/>
                      <a:pt x="11928" y="5963"/>
                    </a:cubicBezTo>
                    <a:cubicBezTo>
                      <a:pt x="11826" y="6433"/>
                      <a:pt x="11768" y="6917"/>
                      <a:pt x="11756" y="7407"/>
                    </a:cubicBezTo>
                    <a:lnTo>
                      <a:pt x="11756" y="15895"/>
                    </a:lnTo>
                    <a:lnTo>
                      <a:pt x="11759" y="15890"/>
                    </a:lnTo>
                    <a:cubicBezTo>
                      <a:pt x="11775" y="17212"/>
                      <a:pt x="12232" y="18529"/>
                      <a:pt x="13132" y="19538"/>
                    </a:cubicBezTo>
                    <a:cubicBezTo>
                      <a:pt x="14964" y="21592"/>
                      <a:pt x="17935" y="21592"/>
                      <a:pt x="19768" y="19538"/>
                    </a:cubicBezTo>
                    <a:cubicBezTo>
                      <a:pt x="21600" y="17484"/>
                      <a:pt x="21600" y="14154"/>
                      <a:pt x="19768" y="12100"/>
                    </a:cubicBezTo>
                    <a:cubicBezTo>
                      <a:pt x="18223" y="10368"/>
                      <a:pt x="15868" y="10096"/>
                      <a:pt x="14069" y="11285"/>
                    </a:cubicBezTo>
                    <a:lnTo>
                      <a:pt x="14069" y="7951"/>
                    </a:lnTo>
                    <a:cubicBezTo>
                      <a:pt x="14067" y="6629"/>
                      <a:pt x="14498" y="5352"/>
                      <a:pt x="15280" y="4363"/>
                    </a:cubicBezTo>
                    <a:cubicBezTo>
                      <a:pt x="15675" y="3863"/>
                      <a:pt x="16145" y="3454"/>
                      <a:pt x="16667" y="3156"/>
                    </a:cubicBezTo>
                    <a:cubicBezTo>
                      <a:pt x="16927" y="3007"/>
                      <a:pt x="17199" y="2886"/>
                      <a:pt x="17481" y="2797"/>
                    </a:cubicBezTo>
                    <a:cubicBezTo>
                      <a:pt x="17760" y="2709"/>
                      <a:pt x="18048" y="2653"/>
                      <a:pt x="18340" y="2630"/>
                    </a:cubicBezTo>
                    <a:lnTo>
                      <a:pt x="19949" y="2630"/>
                    </a:lnTo>
                    <a:lnTo>
                      <a:pt x="19949" y="0"/>
                    </a:lnTo>
                    <a:lnTo>
                      <a:pt x="18202" y="0"/>
                    </a:lnTo>
                    <a:close/>
                    <a:moveTo>
                      <a:pt x="6446" y="8"/>
                    </a:moveTo>
                    <a:cubicBezTo>
                      <a:pt x="6019" y="32"/>
                      <a:pt x="5598" y="109"/>
                      <a:pt x="5190" y="236"/>
                    </a:cubicBezTo>
                    <a:cubicBezTo>
                      <a:pt x="4806" y="355"/>
                      <a:pt x="4435" y="518"/>
                      <a:pt x="4077" y="712"/>
                    </a:cubicBezTo>
                    <a:cubicBezTo>
                      <a:pt x="3350" y="1106"/>
                      <a:pt x="2677" y="1629"/>
                      <a:pt x="2091" y="2270"/>
                    </a:cubicBezTo>
                    <a:cubicBezTo>
                      <a:pt x="1465" y="2954"/>
                      <a:pt x="957" y="3751"/>
                      <a:pt x="595" y="4626"/>
                    </a:cubicBezTo>
                    <a:cubicBezTo>
                      <a:pt x="416" y="5058"/>
                      <a:pt x="273" y="5507"/>
                      <a:pt x="172" y="5971"/>
                    </a:cubicBezTo>
                    <a:cubicBezTo>
                      <a:pt x="70" y="6441"/>
                      <a:pt x="12" y="6925"/>
                      <a:pt x="0" y="7415"/>
                    </a:cubicBezTo>
                    <a:lnTo>
                      <a:pt x="0" y="15903"/>
                    </a:lnTo>
                    <a:lnTo>
                      <a:pt x="3" y="15898"/>
                    </a:lnTo>
                    <a:cubicBezTo>
                      <a:pt x="19" y="17220"/>
                      <a:pt x="476" y="18537"/>
                      <a:pt x="1376" y="19546"/>
                    </a:cubicBezTo>
                    <a:cubicBezTo>
                      <a:pt x="3208" y="21600"/>
                      <a:pt x="6179" y="21600"/>
                      <a:pt x="8012" y="19546"/>
                    </a:cubicBezTo>
                    <a:cubicBezTo>
                      <a:pt x="9844" y="17492"/>
                      <a:pt x="9844" y="14162"/>
                      <a:pt x="8012" y="12108"/>
                    </a:cubicBezTo>
                    <a:cubicBezTo>
                      <a:pt x="6467" y="10376"/>
                      <a:pt x="4112" y="10104"/>
                      <a:pt x="2313" y="11293"/>
                    </a:cubicBezTo>
                    <a:lnTo>
                      <a:pt x="2313" y="7959"/>
                    </a:lnTo>
                    <a:cubicBezTo>
                      <a:pt x="2311" y="6637"/>
                      <a:pt x="2742" y="5360"/>
                      <a:pt x="3524" y="4370"/>
                    </a:cubicBezTo>
                    <a:cubicBezTo>
                      <a:pt x="3919" y="3871"/>
                      <a:pt x="4389" y="3462"/>
                      <a:pt x="4910" y="3163"/>
                    </a:cubicBezTo>
                    <a:cubicBezTo>
                      <a:pt x="5171" y="3014"/>
                      <a:pt x="5443" y="2893"/>
                      <a:pt x="5725" y="2804"/>
                    </a:cubicBezTo>
                    <a:cubicBezTo>
                      <a:pt x="6004" y="2717"/>
                      <a:pt x="6292" y="2660"/>
                      <a:pt x="6584" y="2638"/>
                    </a:cubicBezTo>
                    <a:lnTo>
                      <a:pt x="8193" y="2638"/>
                    </a:lnTo>
                    <a:lnTo>
                      <a:pt x="8193" y="8"/>
                    </a:lnTo>
                    <a:lnTo>
                      <a:pt x="6446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/>
              </a:ln>
            </p:spPr>
            <p:txBody>
              <a:bodyPr lIns="15478" tIns="15478" rIns="15478" bIns="15478" anchor="ctr"/>
              <a:lstStyle/>
              <a:p>
                <a:pPr algn="ctr">
                  <a:lnSpc>
                    <a:spcPct val="100000"/>
                  </a:lnSpc>
                  <a:defRPr lang="ko-KR"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Shape">
                <a:extLst>
                  <a:ext uri="{FF2B5EF4-FFF2-40B4-BE49-F238E27FC236}">
                    <a16:creationId xmlns:a16="http://schemas.microsoft.com/office/drawing/2014/main" id="{DFB57794-BB16-1ADD-92C7-B787AEF2436A}"/>
                  </a:ext>
                </a:extLst>
              </p:cNvPr>
              <p:cNvSpPr/>
              <p:nvPr/>
            </p:nvSpPr>
            <p:spPr>
              <a:xfrm>
                <a:off x="2948627" y="2602645"/>
                <a:ext cx="263764" cy="234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086" extrusionOk="0">
                    <a:moveTo>
                      <a:pt x="18202" y="0"/>
                    </a:moveTo>
                    <a:cubicBezTo>
                      <a:pt x="17775" y="24"/>
                      <a:pt x="17354" y="102"/>
                      <a:pt x="16946" y="228"/>
                    </a:cubicBezTo>
                    <a:cubicBezTo>
                      <a:pt x="16562" y="348"/>
                      <a:pt x="16191" y="511"/>
                      <a:pt x="15833" y="705"/>
                    </a:cubicBezTo>
                    <a:cubicBezTo>
                      <a:pt x="15106" y="1099"/>
                      <a:pt x="14433" y="1621"/>
                      <a:pt x="13847" y="2262"/>
                    </a:cubicBezTo>
                    <a:cubicBezTo>
                      <a:pt x="13221" y="2947"/>
                      <a:pt x="12714" y="3744"/>
                      <a:pt x="12351" y="4619"/>
                    </a:cubicBezTo>
                    <a:cubicBezTo>
                      <a:pt x="12172" y="5050"/>
                      <a:pt x="12029" y="5500"/>
                      <a:pt x="11928" y="5963"/>
                    </a:cubicBezTo>
                    <a:cubicBezTo>
                      <a:pt x="11826" y="6433"/>
                      <a:pt x="11768" y="6917"/>
                      <a:pt x="11756" y="7407"/>
                    </a:cubicBezTo>
                    <a:lnTo>
                      <a:pt x="11756" y="15895"/>
                    </a:lnTo>
                    <a:lnTo>
                      <a:pt x="11759" y="15890"/>
                    </a:lnTo>
                    <a:cubicBezTo>
                      <a:pt x="11775" y="17212"/>
                      <a:pt x="12232" y="18529"/>
                      <a:pt x="13132" y="19538"/>
                    </a:cubicBezTo>
                    <a:cubicBezTo>
                      <a:pt x="14964" y="21592"/>
                      <a:pt x="17935" y="21592"/>
                      <a:pt x="19768" y="19538"/>
                    </a:cubicBezTo>
                    <a:cubicBezTo>
                      <a:pt x="21600" y="17484"/>
                      <a:pt x="21600" y="14154"/>
                      <a:pt x="19768" y="12100"/>
                    </a:cubicBezTo>
                    <a:cubicBezTo>
                      <a:pt x="18223" y="10368"/>
                      <a:pt x="15868" y="10096"/>
                      <a:pt x="14069" y="11285"/>
                    </a:cubicBezTo>
                    <a:lnTo>
                      <a:pt x="14069" y="7951"/>
                    </a:lnTo>
                    <a:cubicBezTo>
                      <a:pt x="14067" y="6629"/>
                      <a:pt x="14498" y="5352"/>
                      <a:pt x="15280" y="4363"/>
                    </a:cubicBezTo>
                    <a:cubicBezTo>
                      <a:pt x="15675" y="3863"/>
                      <a:pt x="16145" y="3454"/>
                      <a:pt x="16667" y="3156"/>
                    </a:cubicBezTo>
                    <a:cubicBezTo>
                      <a:pt x="16927" y="3007"/>
                      <a:pt x="17199" y="2886"/>
                      <a:pt x="17481" y="2797"/>
                    </a:cubicBezTo>
                    <a:cubicBezTo>
                      <a:pt x="17760" y="2709"/>
                      <a:pt x="18048" y="2653"/>
                      <a:pt x="18340" y="2630"/>
                    </a:cubicBezTo>
                    <a:lnTo>
                      <a:pt x="19949" y="2630"/>
                    </a:lnTo>
                    <a:lnTo>
                      <a:pt x="19949" y="0"/>
                    </a:lnTo>
                    <a:lnTo>
                      <a:pt x="18202" y="0"/>
                    </a:lnTo>
                    <a:close/>
                    <a:moveTo>
                      <a:pt x="6446" y="8"/>
                    </a:moveTo>
                    <a:cubicBezTo>
                      <a:pt x="6019" y="32"/>
                      <a:pt x="5598" y="109"/>
                      <a:pt x="5190" y="236"/>
                    </a:cubicBezTo>
                    <a:cubicBezTo>
                      <a:pt x="4806" y="355"/>
                      <a:pt x="4435" y="518"/>
                      <a:pt x="4077" y="712"/>
                    </a:cubicBezTo>
                    <a:cubicBezTo>
                      <a:pt x="3350" y="1106"/>
                      <a:pt x="2677" y="1629"/>
                      <a:pt x="2091" y="2270"/>
                    </a:cubicBezTo>
                    <a:cubicBezTo>
                      <a:pt x="1465" y="2954"/>
                      <a:pt x="957" y="3751"/>
                      <a:pt x="595" y="4626"/>
                    </a:cubicBezTo>
                    <a:cubicBezTo>
                      <a:pt x="416" y="5058"/>
                      <a:pt x="273" y="5507"/>
                      <a:pt x="172" y="5971"/>
                    </a:cubicBezTo>
                    <a:cubicBezTo>
                      <a:pt x="70" y="6441"/>
                      <a:pt x="12" y="6925"/>
                      <a:pt x="0" y="7415"/>
                    </a:cubicBezTo>
                    <a:lnTo>
                      <a:pt x="0" y="15903"/>
                    </a:lnTo>
                    <a:lnTo>
                      <a:pt x="3" y="15898"/>
                    </a:lnTo>
                    <a:cubicBezTo>
                      <a:pt x="19" y="17220"/>
                      <a:pt x="476" y="18537"/>
                      <a:pt x="1376" y="19546"/>
                    </a:cubicBezTo>
                    <a:cubicBezTo>
                      <a:pt x="3208" y="21600"/>
                      <a:pt x="6179" y="21600"/>
                      <a:pt x="8012" y="19546"/>
                    </a:cubicBezTo>
                    <a:cubicBezTo>
                      <a:pt x="9844" y="17492"/>
                      <a:pt x="9844" y="14162"/>
                      <a:pt x="8012" y="12108"/>
                    </a:cubicBezTo>
                    <a:cubicBezTo>
                      <a:pt x="6467" y="10376"/>
                      <a:pt x="4112" y="10104"/>
                      <a:pt x="2313" y="11293"/>
                    </a:cubicBezTo>
                    <a:lnTo>
                      <a:pt x="2313" y="7959"/>
                    </a:lnTo>
                    <a:cubicBezTo>
                      <a:pt x="2311" y="6637"/>
                      <a:pt x="2742" y="5360"/>
                      <a:pt x="3524" y="4370"/>
                    </a:cubicBezTo>
                    <a:cubicBezTo>
                      <a:pt x="3919" y="3871"/>
                      <a:pt x="4389" y="3462"/>
                      <a:pt x="4910" y="3163"/>
                    </a:cubicBezTo>
                    <a:cubicBezTo>
                      <a:pt x="5171" y="3014"/>
                      <a:pt x="5443" y="2893"/>
                      <a:pt x="5725" y="2804"/>
                    </a:cubicBezTo>
                    <a:cubicBezTo>
                      <a:pt x="6004" y="2717"/>
                      <a:pt x="6292" y="2660"/>
                      <a:pt x="6584" y="2638"/>
                    </a:cubicBezTo>
                    <a:lnTo>
                      <a:pt x="8193" y="2638"/>
                    </a:lnTo>
                    <a:lnTo>
                      <a:pt x="8193" y="8"/>
                    </a:lnTo>
                    <a:lnTo>
                      <a:pt x="6446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/>
              </a:ln>
            </p:spPr>
            <p:txBody>
              <a:bodyPr lIns="15478" tIns="15478" rIns="15478" bIns="15478" anchor="ctr"/>
              <a:lstStyle/>
              <a:p>
                <a:pPr algn="ctr">
                  <a:lnSpc>
                    <a:spcPct val="100000"/>
                  </a:lnSpc>
                  <a:defRPr lang="ko-KR"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78D7AAE-FED0-0AE1-9446-0F41E89C1048}"/>
                </a:ext>
              </a:extLst>
            </p:cNvPr>
            <p:cNvGrpSpPr/>
            <p:nvPr/>
          </p:nvGrpSpPr>
          <p:grpSpPr>
            <a:xfrm>
              <a:off x="3409268" y="4483561"/>
              <a:ext cx="4683760" cy="1515428"/>
              <a:chOff x="2753360" y="2504374"/>
              <a:chExt cx="4683760" cy="1515428"/>
            </a:xfr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74CA45D3-5D81-48AC-202B-E5D50DA33867}"/>
                  </a:ext>
                </a:extLst>
              </p:cNvPr>
              <p:cNvSpPr/>
              <p:nvPr/>
            </p:nvSpPr>
            <p:spPr>
              <a:xfrm>
                <a:off x="2753360" y="2569382"/>
                <a:ext cx="4683760" cy="1341473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14C7624C-9B3C-8F01-B7FF-120649993971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848077" y="2907711"/>
                <a:ext cx="4517924" cy="64912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anchor="ctr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업무수행 중이 아니어도 </a:t>
                </a:r>
                <a:r>
                  <a:rPr lang="ko-KR" altLang="en-US" sz="2400" b="1" dirty="0">
                    <a:solidFill>
                      <a:srgbClr val="F37E5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업무수행에 편승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해서 이루어졌거나 </a:t>
                </a:r>
                <a:r>
                  <a:rPr lang="ko-KR" altLang="en-US" sz="2400" b="1" dirty="0">
                    <a:solidFill>
                      <a:srgbClr val="F37E5F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업무수행을 빙자하여 발생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한 것이라면 업무관련성 인정 가능</a:t>
                </a:r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F6838E05-C9E2-9D06-80B1-46DE3B23BEF1}"/>
                  </a:ext>
                </a:extLst>
              </p:cNvPr>
              <p:cNvSpPr/>
              <p:nvPr/>
            </p:nvSpPr>
            <p:spPr>
              <a:xfrm rot="10800000">
                <a:off x="6989395" y="3786552"/>
                <a:ext cx="262150" cy="233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086" extrusionOk="0">
                    <a:moveTo>
                      <a:pt x="18202" y="0"/>
                    </a:moveTo>
                    <a:cubicBezTo>
                      <a:pt x="17775" y="24"/>
                      <a:pt x="17354" y="102"/>
                      <a:pt x="16946" y="228"/>
                    </a:cubicBezTo>
                    <a:cubicBezTo>
                      <a:pt x="16562" y="348"/>
                      <a:pt x="16191" y="511"/>
                      <a:pt x="15833" y="705"/>
                    </a:cubicBezTo>
                    <a:cubicBezTo>
                      <a:pt x="15106" y="1099"/>
                      <a:pt x="14433" y="1621"/>
                      <a:pt x="13847" y="2262"/>
                    </a:cubicBezTo>
                    <a:cubicBezTo>
                      <a:pt x="13221" y="2947"/>
                      <a:pt x="12714" y="3744"/>
                      <a:pt x="12351" y="4619"/>
                    </a:cubicBezTo>
                    <a:cubicBezTo>
                      <a:pt x="12172" y="5050"/>
                      <a:pt x="12029" y="5500"/>
                      <a:pt x="11928" y="5963"/>
                    </a:cubicBezTo>
                    <a:cubicBezTo>
                      <a:pt x="11826" y="6433"/>
                      <a:pt x="11768" y="6917"/>
                      <a:pt x="11756" y="7407"/>
                    </a:cubicBezTo>
                    <a:lnTo>
                      <a:pt x="11756" y="15895"/>
                    </a:lnTo>
                    <a:lnTo>
                      <a:pt x="11759" y="15890"/>
                    </a:lnTo>
                    <a:cubicBezTo>
                      <a:pt x="11775" y="17212"/>
                      <a:pt x="12232" y="18529"/>
                      <a:pt x="13132" y="19538"/>
                    </a:cubicBezTo>
                    <a:cubicBezTo>
                      <a:pt x="14964" y="21592"/>
                      <a:pt x="17935" y="21592"/>
                      <a:pt x="19768" y="19538"/>
                    </a:cubicBezTo>
                    <a:cubicBezTo>
                      <a:pt x="21600" y="17484"/>
                      <a:pt x="21600" y="14154"/>
                      <a:pt x="19768" y="12100"/>
                    </a:cubicBezTo>
                    <a:cubicBezTo>
                      <a:pt x="18223" y="10368"/>
                      <a:pt x="15868" y="10096"/>
                      <a:pt x="14069" y="11285"/>
                    </a:cubicBezTo>
                    <a:lnTo>
                      <a:pt x="14069" y="7951"/>
                    </a:lnTo>
                    <a:cubicBezTo>
                      <a:pt x="14067" y="6629"/>
                      <a:pt x="14498" y="5352"/>
                      <a:pt x="15280" y="4363"/>
                    </a:cubicBezTo>
                    <a:cubicBezTo>
                      <a:pt x="15675" y="3863"/>
                      <a:pt x="16145" y="3454"/>
                      <a:pt x="16667" y="3156"/>
                    </a:cubicBezTo>
                    <a:cubicBezTo>
                      <a:pt x="16927" y="3007"/>
                      <a:pt x="17199" y="2886"/>
                      <a:pt x="17481" y="2797"/>
                    </a:cubicBezTo>
                    <a:cubicBezTo>
                      <a:pt x="17760" y="2709"/>
                      <a:pt x="18048" y="2653"/>
                      <a:pt x="18340" y="2630"/>
                    </a:cubicBezTo>
                    <a:lnTo>
                      <a:pt x="19949" y="2630"/>
                    </a:lnTo>
                    <a:lnTo>
                      <a:pt x="19949" y="0"/>
                    </a:lnTo>
                    <a:lnTo>
                      <a:pt x="18202" y="0"/>
                    </a:lnTo>
                    <a:close/>
                    <a:moveTo>
                      <a:pt x="6446" y="8"/>
                    </a:moveTo>
                    <a:cubicBezTo>
                      <a:pt x="6019" y="32"/>
                      <a:pt x="5598" y="109"/>
                      <a:pt x="5190" y="236"/>
                    </a:cubicBezTo>
                    <a:cubicBezTo>
                      <a:pt x="4806" y="355"/>
                      <a:pt x="4435" y="518"/>
                      <a:pt x="4077" y="712"/>
                    </a:cubicBezTo>
                    <a:cubicBezTo>
                      <a:pt x="3350" y="1106"/>
                      <a:pt x="2677" y="1629"/>
                      <a:pt x="2091" y="2270"/>
                    </a:cubicBezTo>
                    <a:cubicBezTo>
                      <a:pt x="1465" y="2954"/>
                      <a:pt x="957" y="3751"/>
                      <a:pt x="595" y="4626"/>
                    </a:cubicBezTo>
                    <a:cubicBezTo>
                      <a:pt x="416" y="5058"/>
                      <a:pt x="273" y="5507"/>
                      <a:pt x="172" y="5971"/>
                    </a:cubicBezTo>
                    <a:cubicBezTo>
                      <a:pt x="70" y="6441"/>
                      <a:pt x="12" y="6925"/>
                      <a:pt x="0" y="7415"/>
                    </a:cubicBezTo>
                    <a:lnTo>
                      <a:pt x="0" y="15903"/>
                    </a:lnTo>
                    <a:lnTo>
                      <a:pt x="3" y="15898"/>
                    </a:lnTo>
                    <a:cubicBezTo>
                      <a:pt x="19" y="17220"/>
                      <a:pt x="476" y="18537"/>
                      <a:pt x="1376" y="19546"/>
                    </a:cubicBezTo>
                    <a:cubicBezTo>
                      <a:pt x="3208" y="21600"/>
                      <a:pt x="6179" y="21600"/>
                      <a:pt x="8012" y="19546"/>
                    </a:cubicBezTo>
                    <a:cubicBezTo>
                      <a:pt x="9844" y="17492"/>
                      <a:pt x="9844" y="14162"/>
                      <a:pt x="8012" y="12108"/>
                    </a:cubicBezTo>
                    <a:cubicBezTo>
                      <a:pt x="6467" y="10376"/>
                      <a:pt x="4112" y="10104"/>
                      <a:pt x="2313" y="11293"/>
                    </a:cubicBezTo>
                    <a:lnTo>
                      <a:pt x="2313" y="7959"/>
                    </a:lnTo>
                    <a:cubicBezTo>
                      <a:pt x="2311" y="6637"/>
                      <a:pt x="2742" y="5360"/>
                      <a:pt x="3524" y="4370"/>
                    </a:cubicBezTo>
                    <a:cubicBezTo>
                      <a:pt x="3919" y="3871"/>
                      <a:pt x="4389" y="3462"/>
                      <a:pt x="4910" y="3163"/>
                    </a:cubicBezTo>
                    <a:cubicBezTo>
                      <a:pt x="5171" y="3014"/>
                      <a:pt x="5443" y="2893"/>
                      <a:pt x="5725" y="2804"/>
                    </a:cubicBezTo>
                    <a:cubicBezTo>
                      <a:pt x="6004" y="2717"/>
                      <a:pt x="6292" y="2660"/>
                      <a:pt x="6584" y="2638"/>
                    </a:cubicBezTo>
                    <a:lnTo>
                      <a:pt x="8193" y="2638"/>
                    </a:lnTo>
                    <a:lnTo>
                      <a:pt x="8193" y="8"/>
                    </a:lnTo>
                    <a:lnTo>
                      <a:pt x="6446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/>
              </a:ln>
            </p:spPr>
            <p:txBody>
              <a:bodyPr lIns="15478" tIns="15478" rIns="15478" bIns="15478" anchor="ctr"/>
              <a:lstStyle/>
              <a:p>
                <a:pPr algn="ctr">
                  <a:lnSpc>
                    <a:spcPct val="100000"/>
                  </a:lnSpc>
                  <a:defRPr lang="ko-KR"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1" name="Shape">
                <a:extLst>
                  <a:ext uri="{FF2B5EF4-FFF2-40B4-BE49-F238E27FC236}">
                    <a16:creationId xmlns:a16="http://schemas.microsoft.com/office/drawing/2014/main" id="{CF4F9D03-023F-77E2-CB0C-7B8FE79466F8}"/>
                  </a:ext>
                </a:extLst>
              </p:cNvPr>
              <p:cNvSpPr/>
              <p:nvPr/>
            </p:nvSpPr>
            <p:spPr>
              <a:xfrm>
                <a:off x="2948627" y="2504374"/>
                <a:ext cx="263764" cy="234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086" extrusionOk="0">
                    <a:moveTo>
                      <a:pt x="18202" y="0"/>
                    </a:moveTo>
                    <a:cubicBezTo>
                      <a:pt x="17775" y="24"/>
                      <a:pt x="17354" y="102"/>
                      <a:pt x="16946" y="228"/>
                    </a:cubicBezTo>
                    <a:cubicBezTo>
                      <a:pt x="16562" y="348"/>
                      <a:pt x="16191" y="511"/>
                      <a:pt x="15833" y="705"/>
                    </a:cubicBezTo>
                    <a:cubicBezTo>
                      <a:pt x="15106" y="1099"/>
                      <a:pt x="14433" y="1621"/>
                      <a:pt x="13847" y="2262"/>
                    </a:cubicBezTo>
                    <a:cubicBezTo>
                      <a:pt x="13221" y="2947"/>
                      <a:pt x="12714" y="3744"/>
                      <a:pt x="12351" y="4619"/>
                    </a:cubicBezTo>
                    <a:cubicBezTo>
                      <a:pt x="12172" y="5050"/>
                      <a:pt x="12029" y="5500"/>
                      <a:pt x="11928" y="5963"/>
                    </a:cubicBezTo>
                    <a:cubicBezTo>
                      <a:pt x="11826" y="6433"/>
                      <a:pt x="11768" y="6917"/>
                      <a:pt x="11756" y="7407"/>
                    </a:cubicBezTo>
                    <a:lnTo>
                      <a:pt x="11756" y="15895"/>
                    </a:lnTo>
                    <a:lnTo>
                      <a:pt x="11759" y="15890"/>
                    </a:lnTo>
                    <a:cubicBezTo>
                      <a:pt x="11775" y="17212"/>
                      <a:pt x="12232" y="18529"/>
                      <a:pt x="13132" y="19538"/>
                    </a:cubicBezTo>
                    <a:cubicBezTo>
                      <a:pt x="14964" y="21592"/>
                      <a:pt x="17935" y="21592"/>
                      <a:pt x="19768" y="19538"/>
                    </a:cubicBezTo>
                    <a:cubicBezTo>
                      <a:pt x="21600" y="17484"/>
                      <a:pt x="21600" y="14154"/>
                      <a:pt x="19768" y="12100"/>
                    </a:cubicBezTo>
                    <a:cubicBezTo>
                      <a:pt x="18223" y="10368"/>
                      <a:pt x="15868" y="10096"/>
                      <a:pt x="14069" y="11285"/>
                    </a:cubicBezTo>
                    <a:lnTo>
                      <a:pt x="14069" y="7951"/>
                    </a:lnTo>
                    <a:cubicBezTo>
                      <a:pt x="14067" y="6629"/>
                      <a:pt x="14498" y="5352"/>
                      <a:pt x="15280" y="4363"/>
                    </a:cubicBezTo>
                    <a:cubicBezTo>
                      <a:pt x="15675" y="3863"/>
                      <a:pt x="16145" y="3454"/>
                      <a:pt x="16667" y="3156"/>
                    </a:cubicBezTo>
                    <a:cubicBezTo>
                      <a:pt x="16927" y="3007"/>
                      <a:pt x="17199" y="2886"/>
                      <a:pt x="17481" y="2797"/>
                    </a:cubicBezTo>
                    <a:cubicBezTo>
                      <a:pt x="17760" y="2709"/>
                      <a:pt x="18048" y="2653"/>
                      <a:pt x="18340" y="2630"/>
                    </a:cubicBezTo>
                    <a:lnTo>
                      <a:pt x="19949" y="2630"/>
                    </a:lnTo>
                    <a:lnTo>
                      <a:pt x="19949" y="0"/>
                    </a:lnTo>
                    <a:lnTo>
                      <a:pt x="18202" y="0"/>
                    </a:lnTo>
                    <a:close/>
                    <a:moveTo>
                      <a:pt x="6446" y="8"/>
                    </a:moveTo>
                    <a:cubicBezTo>
                      <a:pt x="6019" y="32"/>
                      <a:pt x="5598" y="109"/>
                      <a:pt x="5190" y="236"/>
                    </a:cubicBezTo>
                    <a:cubicBezTo>
                      <a:pt x="4806" y="355"/>
                      <a:pt x="4435" y="518"/>
                      <a:pt x="4077" y="712"/>
                    </a:cubicBezTo>
                    <a:cubicBezTo>
                      <a:pt x="3350" y="1106"/>
                      <a:pt x="2677" y="1629"/>
                      <a:pt x="2091" y="2270"/>
                    </a:cubicBezTo>
                    <a:cubicBezTo>
                      <a:pt x="1465" y="2954"/>
                      <a:pt x="957" y="3751"/>
                      <a:pt x="595" y="4626"/>
                    </a:cubicBezTo>
                    <a:cubicBezTo>
                      <a:pt x="416" y="5058"/>
                      <a:pt x="273" y="5507"/>
                      <a:pt x="172" y="5971"/>
                    </a:cubicBezTo>
                    <a:cubicBezTo>
                      <a:pt x="70" y="6441"/>
                      <a:pt x="12" y="6925"/>
                      <a:pt x="0" y="7415"/>
                    </a:cubicBezTo>
                    <a:lnTo>
                      <a:pt x="0" y="15903"/>
                    </a:lnTo>
                    <a:lnTo>
                      <a:pt x="3" y="15898"/>
                    </a:lnTo>
                    <a:cubicBezTo>
                      <a:pt x="19" y="17220"/>
                      <a:pt x="476" y="18537"/>
                      <a:pt x="1376" y="19546"/>
                    </a:cubicBezTo>
                    <a:cubicBezTo>
                      <a:pt x="3208" y="21600"/>
                      <a:pt x="6179" y="21600"/>
                      <a:pt x="8012" y="19546"/>
                    </a:cubicBezTo>
                    <a:cubicBezTo>
                      <a:pt x="9844" y="17492"/>
                      <a:pt x="9844" y="14162"/>
                      <a:pt x="8012" y="12108"/>
                    </a:cubicBezTo>
                    <a:cubicBezTo>
                      <a:pt x="6467" y="10376"/>
                      <a:pt x="4112" y="10104"/>
                      <a:pt x="2313" y="11293"/>
                    </a:cubicBezTo>
                    <a:lnTo>
                      <a:pt x="2313" y="7959"/>
                    </a:lnTo>
                    <a:cubicBezTo>
                      <a:pt x="2311" y="6637"/>
                      <a:pt x="2742" y="5360"/>
                      <a:pt x="3524" y="4370"/>
                    </a:cubicBezTo>
                    <a:cubicBezTo>
                      <a:pt x="3919" y="3871"/>
                      <a:pt x="4389" y="3462"/>
                      <a:pt x="4910" y="3163"/>
                    </a:cubicBezTo>
                    <a:cubicBezTo>
                      <a:pt x="5171" y="3014"/>
                      <a:pt x="5443" y="2893"/>
                      <a:pt x="5725" y="2804"/>
                    </a:cubicBezTo>
                    <a:cubicBezTo>
                      <a:pt x="6004" y="2717"/>
                      <a:pt x="6292" y="2660"/>
                      <a:pt x="6584" y="2638"/>
                    </a:cubicBezTo>
                    <a:lnTo>
                      <a:pt x="8193" y="2638"/>
                    </a:lnTo>
                    <a:lnTo>
                      <a:pt x="8193" y="8"/>
                    </a:lnTo>
                    <a:lnTo>
                      <a:pt x="6446" y="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miter/>
              </a:ln>
            </p:spPr>
            <p:txBody>
              <a:bodyPr lIns="15478" tIns="15478" rIns="15478" bIns="15478" anchor="ctr"/>
              <a:lstStyle/>
              <a:p>
                <a:pPr algn="ctr">
                  <a:lnSpc>
                    <a:spcPct val="100000"/>
                  </a:lnSpc>
                  <a:defRPr lang="ko-KR" sz="30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lang="ko-KR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A95384-415E-A2D4-9B6D-881BD37E1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85715" y="2482550"/>
              <a:ext cx="1298926" cy="1396042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그림 22" descr="장난감, 레고이(가) 표시된 사진  자동 생성된 설명">
              <a:extLst>
                <a:ext uri="{FF2B5EF4-FFF2-40B4-BE49-F238E27FC236}">
                  <a16:creationId xmlns:a16="http://schemas.microsoft.com/office/drawing/2014/main" id="{38E76093-82DD-5EBE-1C98-34F379BA3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17972" y="4483562"/>
              <a:ext cx="2145254" cy="1282178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0245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90A1-2038-9071-9F31-64E271FC1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227EF87E-8E50-03BB-469B-C93D61BD9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E2A4C78-7086-790D-D342-DEAAD6174CC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304BB58-D9D5-201A-724A-F71F08E4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8B5D4A7-41F7-81E4-B0C5-DB299C67B38B}"/>
              </a:ext>
            </a:extLst>
          </p:cNvPr>
          <p:cNvGrpSpPr/>
          <p:nvPr/>
        </p:nvGrpSpPr>
        <p:grpSpPr>
          <a:xfrm>
            <a:off x="2598063" y="965267"/>
            <a:ext cx="9325967" cy="855608"/>
            <a:chOff x="352670" y="299209"/>
            <a:chExt cx="5562083" cy="6592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E29FB6-F87F-F249-CA6A-BB693B2F90BA}"/>
                </a:ext>
              </a:extLst>
            </p:cNvPr>
            <p:cNvSpPr txBox="1"/>
            <p:nvPr/>
          </p:nvSpPr>
          <p:spPr>
            <a:xfrm>
              <a:off x="831276" y="459883"/>
              <a:ext cx="5083477" cy="497983"/>
            </a:xfrm>
            <a:prstGeom prst="rect">
              <a:avLst/>
            </a:prstGeom>
            <a:noFill/>
          </p:spPr>
          <p:txBody>
            <a:bodyPr wrap="none" anchor="ctr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업무상 적정범위를 넘은 것으로 인정되려면</a:t>
              </a:r>
              <a:r>
                <a:rPr lang="en-US" altLang="ko-KR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?</a:t>
              </a:r>
            </a:p>
          </p:txBody>
        </p:sp>
        <p:pic>
          <p:nvPicPr>
            <p:cNvPr id="6" name="그림 5" descr="운송이(가) 표시된 사진  자동 생성된 설명">
              <a:extLst>
                <a:ext uri="{FF2B5EF4-FFF2-40B4-BE49-F238E27FC236}">
                  <a16:creationId xmlns:a16="http://schemas.microsoft.com/office/drawing/2014/main" id="{6681CA83-DE9A-595D-C781-51A912ABB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52670" y="299209"/>
              <a:ext cx="523192" cy="65922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7C4C1C-7E16-CC16-5172-169FD7364333}"/>
              </a:ext>
            </a:extLst>
          </p:cNvPr>
          <p:cNvGrpSpPr/>
          <p:nvPr/>
        </p:nvGrpSpPr>
        <p:grpSpPr>
          <a:xfrm>
            <a:off x="2682815" y="2346385"/>
            <a:ext cx="10386204" cy="6046322"/>
            <a:chOff x="1083164" y="1878564"/>
            <a:chExt cx="7056497" cy="402190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C6BB261-E4EA-8451-FBCB-378F6AFE823F}"/>
                </a:ext>
              </a:extLst>
            </p:cNvPr>
            <p:cNvGrpSpPr/>
            <p:nvPr/>
          </p:nvGrpSpPr>
          <p:grpSpPr>
            <a:xfrm>
              <a:off x="1083164" y="1878564"/>
              <a:ext cx="3217628" cy="4021905"/>
              <a:chOff x="957464" y="1735689"/>
              <a:chExt cx="3217628" cy="4021905"/>
            </a:xfrm>
            <a:effectLst>
              <a:outerShdw blurRad="76200" dist="762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683BF93B-CBAE-A837-27FE-5A9C9E18AE0E}"/>
                  </a:ext>
                </a:extLst>
              </p:cNvPr>
              <p:cNvSpPr/>
              <p:nvPr/>
            </p:nvSpPr>
            <p:spPr>
              <a:xfrm>
                <a:off x="960812" y="1735689"/>
                <a:ext cx="3210933" cy="4021905"/>
              </a:xfrm>
              <a:prstGeom prst="roundRect">
                <a:avLst>
                  <a:gd name="adj" fmla="val 16667"/>
                </a:avLst>
              </a:prstGeom>
              <a:solidFill>
                <a:srgbClr val="FCE6E1"/>
              </a:solidFill>
              <a:ln w="19050">
                <a:solidFill>
                  <a:srgbClr val="F694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sp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198BDCC3-9D0B-25FF-56C2-387693D6F380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957464" y="4332926"/>
                <a:ext cx="3217628" cy="10011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문제된 행위가 </a:t>
                </a:r>
                <a:br>
                  <a:rPr lang="en-US" altLang="ko-KR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</a:b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사회 통념에서 봤을 때 </a:t>
                </a:r>
              </a:p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업무상 필요한 것이 아니었거나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EABBC13-1C26-3A81-9399-2025F9F076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427866" y="2193932"/>
                <a:ext cx="2276825" cy="1860030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69DF4EB-1D23-E0F5-B297-0178DCAE6422}"/>
                </a:ext>
              </a:extLst>
            </p:cNvPr>
            <p:cNvGrpSpPr/>
            <p:nvPr/>
          </p:nvGrpSpPr>
          <p:grpSpPr>
            <a:xfrm>
              <a:off x="4928728" y="1878564"/>
              <a:ext cx="3210933" cy="4021905"/>
              <a:chOff x="4975022" y="1735689"/>
              <a:chExt cx="3210933" cy="4021905"/>
            </a:xfrm>
            <a:effectLst>
              <a:outerShdw blurRad="76200" dist="762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0567983-F80C-8B62-CBD3-5D604812D735}"/>
                  </a:ext>
                </a:extLst>
              </p:cNvPr>
              <p:cNvSpPr/>
              <p:nvPr/>
            </p:nvSpPr>
            <p:spPr>
              <a:xfrm>
                <a:off x="4975022" y="1735689"/>
                <a:ext cx="3210933" cy="4021905"/>
              </a:xfrm>
              <a:prstGeom prst="roundRect">
                <a:avLst>
                  <a:gd name="adj" fmla="val 16667"/>
                </a:avLst>
              </a:prstGeom>
              <a:solidFill>
                <a:srgbClr val="FCE6E1"/>
              </a:solidFill>
              <a:ln w="19050">
                <a:solidFill>
                  <a:srgbClr val="F69474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sp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6BBAA2DD-A796-BFF6-C259-517440073D2B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4986998" y="4332926"/>
                <a:ext cx="3186981" cy="10011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업무상 필요성은 인정돼도</a:t>
                </a:r>
              </a:p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행위 양상이 </a:t>
                </a:r>
              </a:p>
              <a:p>
                <a:pPr algn="ctr" eaLnBrk="1" hangingPunct="1">
                  <a:lnSpc>
                    <a:spcPct val="130000"/>
                  </a:lnSpc>
                  <a:spcBef>
                    <a:spcPct val="0"/>
                  </a:spcBef>
                  <a:defRPr lang="ko-KR" altLang="en-US"/>
                </a:pPr>
                <a:r>
                  <a:rPr lang="ko-KR" altLang="en-US" sz="2400" b="1" dirty="0">
                    <a:solidFill>
                      <a:srgbClr val="FF0000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사회 통념상 적절하지 않았을 때</a:t>
                </a:r>
              </a:p>
            </p:txBody>
          </p:sp>
          <p:pic>
            <p:nvPicPr>
              <p:cNvPr id="13" name="그림 12" descr="장난감, 레고이(가) 표시된 사진  자동 생성된 설명">
                <a:extLst>
                  <a:ext uri="{FF2B5EF4-FFF2-40B4-BE49-F238E27FC236}">
                    <a16:creationId xmlns:a16="http://schemas.microsoft.com/office/drawing/2014/main" id="{1F30C66C-647A-BAB4-E314-6A8799D0DD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5752940" y="2024859"/>
                <a:ext cx="1655097" cy="217808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83262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02183-6422-9D64-D2BA-EB4141175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3CCAAD37-DC21-0A9A-3D85-35A42993D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43AFE85-4B8C-4CFD-8F4C-2D1F7B0BF2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82A1DCA-49EF-CB73-DEED-7309A8F88FF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56BC794-AED3-10A7-1553-C9EC0D18102F}"/>
              </a:ext>
            </a:extLst>
          </p:cNvPr>
          <p:cNvGrpSpPr/>
          <p:nvPr/>
        </p:nvGrpSpPr>
        <p:grpSpPr>
          <a:xfrm>
            <a:off x="2437563" y="732510"/>
            <a:ext cx="11994429" cy="8345966"/>
            <a:chOff x="496621" y="513119"/>
            <a:chExt cx="8208234" cy="5738037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D03FE4E2-A418-3C2A-AA31-DD8518F9D317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294454" y="3732792"/>
              <a:ext cx="6812519" cy="883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spcAft>
                  <a:spcPts val="600"/>
                </a:spcAft>
                <a:defRPr lang="ko-KR" altLang="en-US"/>
              </a:pP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ㆍ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업무상 필요에 의한 것이었다면 인정하기 어려움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ㆍ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지시나 주의</a:t>
              </a: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·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명령이 폭행</a:t>
              </a: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·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폭언 등을 수반하는 등  사회통념을 벗어났다면 </a:t>
              </a:r>
            </a:p>
            <a:p>
              <a:pPr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    업무상 적정 범위를 넘은 것으로 인정</a:t>
              </a: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89F96CE8-5A15-8B2E-4722-2BAF7959159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316161" y="2207931"/>
              <a:ext cx="7007562" cy="3369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just" eaLnBrk="1" hangingPunct="1">
                <a:lnSpc>
                  <a:spcPct val="139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‘업무수행의 편승이나 </a:t>
              </a:r>
              <a:r>
                <a:rPr lang="ko-KR" altLang="en-US" sz="2000" dirty="0" err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빙자’라는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사정이 없다면 직장 내 괴롭힘으로 보기 어려움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E4026774-83EA-4AEC-A8E6-D9122766847C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294454" y="5701551"/>
              <a:ext cx="6454518" cy="33697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just">
                <a:lnSpc>
                  <a:spcPct val="139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근로계약</a:t>
              </a: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단체협약</a:t>
              </a:r>
              <a:r>
                <a:rPr lang="en-US" altLang="ko-KR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0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취업규칙 및 관계법령에서 정한 내용을 토대로 판단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1B8909A-EDE8-0282-02E7-E52895173483}"/>
                </a:ext>
              </a:extLst>
            </p:cNvPr>
            <p:cNvGrpSpPr/>
            <p:nvPr/>
          </p:nvGrpSpPr>
          <p:grpSpPr>
            <a:xfrm>
              <a:off x="1316161" y="513119"/>
              <a:ext cx="6130082" cy="1071091"/>
              <a:chOff x="1483423" y="513119"/>
              <a:chExt cx="6130082" cy="107109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D0E68B4-DBC7-B849-DD4C-8F408E6E042A}"/>
                  </a:ext>
                </a:extLst>
              </p:cNvPr>
              <p:cNvSpPr txBox="1"/>
              <p:nvPr/>
            </p:nvSpPr>
            <p:spPr>
              <a:xfrm>
                <a:off x="2270867" y="635035"/>
                <a:ext cx="3793627" cy="444367"/>
              </a:xfrm>
              <a:prstGeom prst="rect">
                <a:avLst/>
              </a:prstGeom>
              <a:noFill/>
            </p:spPr>
            <p:txBody>
              <a:bodyPr wrap="none" anchor="ctr">
                <a:spAutoFit/>
              </a:bodyPr>
              <a:lstStyle/>
              <a:p>
                <a:pPr lvl="0">
                  <a:defRPr lang="ko-KR" altLang="en-US"/>
                </a:pPr>
                <a:r>
                  <a:rPr lang="ko-KR" altLang="en-US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알쏭달쏭</a:t>
                </a:r>
                <a:r>
                  <a:rPr lang="en-US" altLang="ko-KR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~  </a:t>
                </a:r>
                <a:r>
                  <a:rPr lang="ko-KR" altLang="en-US" sz="3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세종학당 본문체" panose="020B0503000000000000" pitchFamily="50" charset="-127"/>
                    <a:ea typeface="세종학당 본문체" panose="020B0503000000000000" pitchFamily="50" charset="-127"/>
                  </a:rPr>
                  <a:t>업무상 적정 범위</a:t>
                </a:r>
                <a:endParaRPr lang="en-US" altLang="ko-KR" sz="3600" b="1" dirty="0">
                  <a:solidFill>
                    <a:srgbClr val="982A0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73EEB7FC-AE79-C4E9-F5BB-B218DF3165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483423" y="513119"/>
                <a:ext cx="682592" cy="688202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D2CB676A-42E8-26C5-319E-66A7D73198DE}"/>
                  </a:ext>
                </a:extLst>
              </p:cNvPr>
              <p:cNvGrpSpPr/>
              <p:nvPr/>
            </p:nvGrpSpPr>
            <p:grpSpPr>
              <a:xfrm>
                <a:off x="6244950" y="550936"/>
                <a:ext cx="1368555" cy="1033274"/>
                <a:chOff x="6632577" y="613771"/>
                <a:chExt cx="1368555" cy="1033274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01417336-504A-631E-EAC4-108F71C1C8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6632577" y="613771"/>
                  <a:ext cx="1368555" cy="1033274"/>
                </a:xfrm>
                <a:prstGeom prst="rect">
                  <a:avLst/>
                </a:prstGeom>
              </p:spPr>
            </p:pic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A37A583A-B0FF-1483-D2F1-2B8F27D6DF11}"/>
                    </a:ext>
                  </a:extLst>
                </p:cNvPr>
                <p:cNvSpPr/>
                <p:nvPr/>
              </p:nvSpPr>
              <p:spPr>
                <a:xfrm>
                  <a:off x="6833518" y="742121"/>
                  <a:ext cx="966671" cy="5290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en-US" altLang="ko-KR" sz="4400" dirty="0">
                      <a:solidFill>
                        <a:schemeClr val="bg1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</a:rPr>
                    <a:t>Q&amp;A</a:t>
                  </a:r>
                  <a:endParaRPr lang="ko-KR" altLang="en-US" sz="4400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D8F667F-5C06-F29A-5BF0-103F84396CBE}"/>
                </a:ext>
              </a:extLst>
            </p:cNvPr>
            <p:cNvGrpSpPr/>
            <p:nvPr/>
          </p:nvGrpSpPr>
          <p:grpSpPr>
            <a:xfrm>
              <a:off x="496621" y="1701000"/>
              <a:ext cx="7331219" cy="502308"/>
              <a:chOff x="496621" y="1701000"/>
              <a:chExt cx="7331219" cy="502308"/>
            </a:xfrm>
            <a:effectLst/>
          </p:grpSpPr>
          <p:sp>
            <p:nvSpPr>
              <p:cNvPr id="23" name="Rounded Rectangle 1032">
                <a:extLst>
                  <a:ext uri="{FF2B5EF4-FFF2-40B4-BE49-F238E27FC236}">
                    <a16:creationId xmlns:a16="http://schemas.microsoft.com/office/drawing/2014/main" id="{0D0155FB-5F9F-0949-40C7-82AE505D9DBE}"/>
                  </a:ext>
                </a:extLst>
              </p:cNvPr>
              <p:cNvSpPr/>
              <p:nvPr/>
            </p:nvSpPr>
            <p:spPr>
              <a:xfrm>
                <a:off x="508464" y="1758941"/>
                <a:ext cx="681331" cy="444367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rgbClr val="F37E5F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spAutoFit/>
              </a:bodyPr>
              <a:lstStyle/>
              <a:p>
                <a:pPr algn="ctr">
                  <a:defRPr lang="ko-KR" altLang="en-US"/>
                </a:pPr>
                <a:endPara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7D6616-D258-5C9A-7D74-A7FA37FC28FA}"/>
                  </a:ext>
                </a:extLst>
              </p:cNvPr>
              <p:cNvSpPr txBox="1"/>
              <p:nvPr/>
            </p:nvSpPr>
            <p:spPr>
              <a:xfrm>
                <a:off x="496621" y="1701000"/>
                <a:ext cx="735093" cy="40204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32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Calibri"/>
                  </a:rPr>
                  <a:t>01</a:t>
                </a:r>
                <a:endPara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Calibri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91E247A-7300-A73D-FB22-169E5B1A5893}"/>
                  </a:ext>
                </a:extLst>
              </p:cNvPr>
              <p:cNvSpPr/>
              <p:nvPr/>
            </p:nvSpPr>
            <p:spPr>
              <a:xfrm>
                <a:off x="1294454" y="1744273"/>
                <a:ext cx="6533386" cy="359725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spAutoFit/>
              </a:bodyPr>
              <a:lstStyle/>
              <a:p>
                <a:pPr algn="just">
                  <a:spcBef>
                    <a:spcPct val="0"/>
                  </a:spcBef>
                  <a:defRPr lang="ko-KR" altLang="en-US"/>
                </a:pPr>
                <a:r>
                  <a:rPr lang="ko-KR" altLang="en-US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직장 내 구성원끼리 사적인 볼일을 보던 중 발생한 갈등상황은?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7BAD07-1C6A-896D-4CBD-F4CC2FFCB8DE}"/>
                </a:ext>
              </a:extLst>
            </p:cNvPr>
            <p:cNvGrpSpPr/>
            <p:nvPr/>
          </p:nvGrpSpPr>
          <p:grpSpPr>
            <a:xfrm>
              <a:off x="496621" y="3103616"/>
              <a:ext cx="6817711" cy="630000"/>
              <a:chOff x="496621" y="3103616"/>
              <a:chExt cx="6817711" cy="630000"/>
            </a:xfrm>
          </p:grpSpPr>
          <p:sp>
            <p:nvSpPr>
              <p:cNvPr id="19" name="Rounded Rectangle 1032">
                <a:extLst>
                  <a:ext uri="{FF2B5EF4-FFF2-40B4-BE49-F238E27FC236}">
                    <a16:creationId xmlns:a16="http://schemas.microsoft.com/office/drawing/2014/main" id="{27507598-228C-F036-B288-B9AD5B567A8B}"/>
                  </a:ext>
                </a:extLst>
              </p:cNvPr>
              <p:cNvSpPr/>
              <p:nvPr/>
            </p:nvSpPr>
            <p:spPr>
              <a:xfrm>
                <a:off x="508464" y="3103616"/>
                <a:ext cx="680844" cy="630000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rgbClr val="F37E5F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5ED8AE-A788-78CB-4DBB-B5F10C9CA618}"/>
                  </a:ext>
                </a:extLst>
              </p:cNvPr>
              <p:cNvSpPr txBox="1"/>
              <p:nvPr/>
            </p:nvSpPr>
            <p:spPr>
              <a:xfrm>
                <a:off x="496621" y="3137629"/>
                <a:ext cx="680845" cy="402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32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Calibri"/>
                  </a:rPr>
                  <a:t>02</a:t>
                </a:r>
                <a:endPara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Calibri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7D2DBD79-FA0A-D247-956D-494091D04205}"/>
                  </a:ext>
                </a:extLst>
              </p:cNvPr>
              <p:cNvSpPr/>
              <p:nvPr/>
            </p:nvSpPr>
            <p:spPr>
              <a:xfrm>
                <a:off x="1294454" y="3182466"/>
                <a:ext cx="6019878" cy="35972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ct val="0"/>
                  </a:spcBef>
                  <a:defRPr lang="ko-KR" altLang="en-US"/>
                </a:pPr>
                <a:r>
                  <a:rPr lang="ko-KR" altLang="en-US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업무상 지시나 주의</a:t>
                </a:r>
                <a:r>
                  <a:rPr lang="en-US" altLang="ko-KR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·</a:t>
                </a:r>
                <a:r>
                  <a:rPr lang="ko-KR" altLang="en-US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명령에 대해 불만을 느낀 경우라면</a:t>
                </a:r>
                <a:r>
                  <a:rPr lang="en-US" altLang="ko-KR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?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B92F3C7-970C-6DD5-4997-FF4D2760386C}"/>
                </a:ext>
              </a:extLst>
            </p:cNvPr>
            <p:cNvGrpSpPr/>
            <p:nvPr/>
          </p:nvGrpSpPr>
          <p:grpSpPr>
            <a:xfrm>
              <a:off x="496621" y="5133210"/>
              <a:ext cx="6817711" cy="630000"/>
              <a:chOff x="496621" y="5133210"/>
              <a:chExt cx="6817711" cy="630000"/>
            </a:xfrm>
          </p:grpSpPr>
          <p:sp>
            <p:nvSpPr>
              <p:cNvPr id="15" name="Rounded Rectangle 1032">
                <a:extLst>
                  <a:ext uri="{FF2B5EF4-FFF2-40B4-BE49-F238E27FC236}">
                    <a16:creationId xmlns:a16="http://schemas.microsoft.com/office/drawing/2014/main" id="{5747B9CE-6E79-21B6-A853-6932ADC86F49}"/>
                  </a:ext>
                </a:extLst>
              </p:cNvPr>
              <p:cNvSpPr/>
              <p:nvPr/>
            </p:nvSpPr>
            <p:spPr>
              <a:xfrm>
                <a:off x="508464" y="5133210"/>
                <a:ext cx="680844" cy="630000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rgbClr val="F37E5F"/>
              </a:solidFill>
              <a:ln w="63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D454A26-7335-0E26-DDC1-982AA799D18A}"/>
                  </a:ext>
                </a:extLst>
              </p:cNvPr>
              <p:cNvSpPr txBox="1"/>
              <p:nvPr/>
            </p:nvSpPr>
            <p:spPr>
              <a:xfrm>
                <a:off x="496621" y="5156197"/>
                <a:ext cx="680845" cy="402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 lang="ko-KR" altLang="en-US"/>
                </a:pPr>
                <a:r>
                  <a:rPr lang="en-US" altLang="ko-KR" sz="32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Calibri"/>
                  </a:rPr>
                  <a:t>03</a:t>
                </a:r>
                <a:endPara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Calibri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4D23FC21-D755-6D50-5ADF-C0B071323CD0}"/>
                  </a:ext>
                </a:extLst>
              </p:cNvPr>
              <p:cNvSpPr/>
              <p:nvPr/>
            </p:nvSpPr>
            <p:spPr>
              <a:xfrm>
                <a:off x="1294454" y="5202151"/>
                <a:ext cx="6019878" cy="35972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algn="just">
                  <a:spcBef>
                    <a:spcPct val="0"/>
                  </a:spcBef>
                  <a:defRPr lang="ko-KR" altLang="en-US"/>
                </a:pPr>
                <a:r>
                  <a:rPr lang="ko-KR" altLang="en-US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업무상 필요성 여부 판단은 어떻게 하나</a:t>
                </a:r>
                <a:r>
                  <a:rPr lang="en-US" altLang="ko-KR" sz="2800" b="1" dirty="0">
                    <a:solidFill>
                      <a:srgbClr val="B82E12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?</a:t>
                </a:r>
              </a:p>
            </p:txBody>
          </p:sp>
        </p:grpSp>
        <p:pic>
          <p:nvPicPr>
            <p:cNvPr id="13" name="그림 12" descr="장난감, 인형이(가) 표시된 사진  자동 생성된 설명">
              <a:extLst>
                <a:ext uri="{FF2B5EF4-FFF2-40B4-BE49-F238E27FC236}">
                  <a16:creationId xmlns:a16="http://schemas.microsoft.com/office/drawing/2014/main" id="{F9AE6FF8-C499-77D3-336E-A03C25BB2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927698" y="4318629"/>
              <a:ext cx="1777157" cy="1932527"/>
            </a:xfrm>
            <a:prstGeom prst="rect">
              <a:avLst/>
            </a:prstGeom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2230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4F4D3-A36E-133E-A0DF-85F3033B1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92C24CC-FFD8-9FD1-873F-0630439B4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74C3B6E-956F-EBCD-19F8-3040D93A4E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C34FEDA-E9A8-BE85-54F3-DC460DFBA5C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1BB88A-4D82-6D10-DA0B-C28892740B15}"/>
              </a:ext>
            </a:extLst>
          </p:cNvPr>
          <p:cNvGrpSpPr/>
          <p:nvPr/>
        </p:nvGrpSpPr>
        <p:grpSpPr>
          <a:xfrm>
            <a:off x="1530608" y="1976427"/>
            <a:ext cx="14313525" cy="6260142"/>
            <a:chOff x="435364" y="1400115"/>
            <a:chExt cx="8428526" cy="3533583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24E71E7-C289-3634-531F-E6C40FBF5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849403" y="1419183"/>
              <a:ext cx="5240314" cy="3514515"/>
            </a:xfrm>
            <a:prstGeom prst="rect">
              <a:avLst/>
            </a:prstGeom>
          </p:spPr>
        </p:pic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C8EB86BD-0FE7-9583-9473-4E31BFCD0C7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462556" y="3112940"/>
              <a:ext cx="2004611" cy="1076237"/>
            </a:xfrm>
            <a:prstGeom prst="rect">
              <a:avLst/>
            </a:prstGeom>
            <a:noFill/>
            <a:ln w="9525" cmpd="sng">
              <a:noFill/>
              <a:miter/>
            </a:ln>
            <a:effectLst/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관계의 우위로 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볼 수 있는 </a:t>
              </a:r>
              <a:br>
                <a:rPr lang="en-US" altLang="ko-KR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</a:br>
              <a:r>
                <a:rPr lang="ko-KR" altLang="en-US" sz="36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요소들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C8AB27-3DCF-D52D-7C2B-E3381147536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927418" y="1400115"/>
              <a:ext cx="1504898" cy="3300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r" eaLnBrk="1" hangingPunct="1">
                <a:spcBef>
                  <a:spcPct val="0"/>
                </a:spcBef>
                <a:defRPr lang="ko-KR" altLang="en-US"/>
              </a:pPr>
              <a:r>
                <a:rPr lang="zh-CN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수적 측면</a:t>
              </a: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ADE08875-9D4D-B154-B2D5-56ED97CE11E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35364" y="2789031"/>
              <a:ext cx="1353688" cy="3300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r"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3200" b="1"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정규직 여부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8D40DB-DBF6-E710-8850-9913382A7C0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6537352" y="1400115"/>
              <a:ext cx="1239921" cy="3300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3200" b="1"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인적 속성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CA95C87F-2DC2-45AB-A4BE-EC44057CBB8F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7076844" y="3732946"/>
              <a:ext cx="1454495" cy="60804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3200" b="1"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근로자 조직</a:t>
              </a:r>
            </a:p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3200" b="1"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구성원 여부</a:t>
              </a:r>
            </a:p>
          </p:txBody>
        </p: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5A070B32-7A72-2506-FC51-EE4278D6312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6559380" y="1704562"/>
              <a:ext cx="1592597" cy="53855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chemeClr val="tx1">
                      <a:lumMod val="80000"/>
                      <a:lumOff val="2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/>
                </a:rPr>
                <a:t>연령·학벌·성별·</a:t>
              </a:r>
            </a:p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chemeClr val="tx1">
                      <a:lumMod val="80000"/>
                      <a:lumOff val="2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/>
                </a:rPr>
                <a:t>출신지역·인종 등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EA20871-881D-A86F-0B46-FF284962A053}"/>
                </a:ext>
              </a:extLst>
            </p:cNvPr>
            <p:cNvGrpSpPr/>
            <p:nvPr/>
          </p:nvGrpSpPr>
          <p:grpSpPr>
            <a:xfrm>
              <a:off x="7057089" y="2532067"/>
              <a:ext cx="1239921" cy="837038"/>
              <a:chOff x="7159529" y="2532067"/>
              <a:chExt cx="1239921" cy="837038"/>
            </a:xfrm>
          </p:grpSpPr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2F04E629-C7AD-18AF-E6A8-DC2F197193F1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7159529" y="2532067"/>
                <a:ext cx="1239921" cy="33008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3200" b="1"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업무 역량</a:t>
                </a:r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7F1C778B-6FFB-C8BB-78CD-9403DEAC2E6A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7179284" y="2830552"/>
                <a:ext cx="1133847" cy="53855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800">
                    <a:solidFill>
                      <a:schemeClr val="tx1">
                        <a:lumMod val="80000"/>
                        <a:lumOff val="20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근속연수·</a:t>
                </a:r>
              </a:p>
              <a:p>
                <a:pPr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800">
                    <a:solidFill>
                      <a:schemeClr val="tx1">
                        <a:lumMod val="80000"/>
                        <a:lumOff val="20000"/>
                      </a:schemeClr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전문지식 등</a:t>
                </a:r>
              </a:p>
            </p:txBody>
          </p:sp>
        </p:grp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86F006AF-A7C1-5B3C-639A-E2836B25A46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7076844" y="4291056"/>
              <a:ext cx="1787046" cy="2953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800">
                  <a:solidFill>
                    <a:schemeClr val="tx1">
                      <a:lumMod val="80000"/>
                      <a:lumOff val="2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바탕"/>
                </a:rPr>
                <a:t>노조·직장협의회 등</a:t>
              </a:r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3FCF7F2D-8720-C4E5-325E-F00FF7FCDF89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83555" y="1704562"/>
              <a:ext cx="1324002" cy="29533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r">
                <a:spcBef>
                  <a:spcPct val="0"/>
                </a:spcBef>
                <a:defRPr lang="ko-KR" altLang="en-US"/>
              </a:pPr>
              <a:r>
                <a:rPr lang="ko-KR" altLang="en-US" sz="2800" dirty="0">
                  <a:solidFill>
                    <a:schemeClr val="tx1">
                      <a:lumMod val="80000"/>
                      <a:lumOff val="2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개인 對 집단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15092CE-AFC3-A70B-6386-5CAD0AB558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093277" y="3859528"/>
              <a:ext cx="489852" cy="4898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E740AD7-BFB3-B63D-6C09-D0440A5F96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340424" y="3822004"/>
              <a:ext cx="510104" cy="510104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B99ADCA-E254-ADC9-67A8-00F24FA62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634568" y="1623165"/>
              <a:ext cx="538837" cy="53883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FBCBFE9-6DC1-808C-7591-5C73111B9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2093431" y="2649762"/>
              <a:ext cx="538837" cy="53883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245B2C7-D6CC-E5FB-A713-706F66AA2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5757222" y="1648246"/>
              <a:ext cx="510104" cy="51010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4C902E7-E869-6E34-3413-F808A05F5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304327" y="2677019"/>
              <a:ext cx="510104" cy="510104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3ADFDAD-4B8B-BC67-03A0-B6A50C3A1387}"/>
              </a:ext>
            </a:extLst>
          </p:cNvPr>
          <p:cNvSpPr txBox="1"/>
          <p:nvPr/>
        </p:nvSpPr>
        <p:spPr>
          <a:xfrm>
            <a:off x="707366" y="843898"/>
            <a:ext cx="786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판단요소 행위요건 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84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4761-22B8-B731-2DD5-0ABA7A976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F156F11F-D8FF-DB29-4B49-B14EC5D1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10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3531A43-E505-1ED1-3872-5775081FF5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E59060E6-05AB-3DD8-01F6-30941F2CEB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AEAF6E7-CE12-2A96-4F3A-47FEE3D975AE}"/>
              </a:ext>
            </a:extLst>
          </p:cNvPr>
          <p:cNvGrpSpPr/>
          <p:nvPr/>
        </p:nvGrpSpPr>
        <p:grpSpPr>
          <a:xfrm>
            <a:off x="3330483" y="1829588"/>
            <a:ext cx="10566673" cy="9617665"/>
            <a:chOff x="545142" y="1535348"/>
            <a:chExt cx="7642182" cy="6807017"/>
          </a:xfrm>
        </p:grpSpPr>
        <p:cxnSp>
          <p:nvCxnSpPr>
            <p:cNvPr id="2" name="Elbow Connector 34">
              <a:extLst>
                <a:ext uri="{FF2B5EF4-FFF2-40B4-BE49-F238E27FC236}">
                  <a16:creationId xmlns:a16="http://schemas.microsoft.com/office/drawing/2014/main" id="{F3E756C5-CDCB-CDA8-AA9B-D9C46CAD9321}"/>
                </a:ext>
              </a:extLst>
            </p:cNvPr>
            <p:cNvCxnSpPr/>
            <p:nvPr/>
          </p:nvCxnSpPr>
          <p:spPr>
            <a:xfrm rot="16200000" flipH="1">
              <a:off x="1203296" y="4203982"/>
              <a:ext cx="720000" cy="1116000"/>
            </a:xfrm>
            <a:prstGeom prst="bentConnector3">
              <a:avLst>
                <a:gd name="adj1" fmla="val 10039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Elbow Connector 49">
              <a:extLst>
                <a:ext uri="{FF2B5EF4-FFF2-40B4-BE49-F238E27FC236}">
                  <a16:creationId xmlns:a16="http://schemas.microsoft.com/office/drawing/2014/main" id="{878FBD72-B1C5-0FDA-E0D9-F315F6D638EA}"/>
                </a:ext>
              </a:extLst>
            </p:cNvPr>
            <p:cNvCxnSpPr/>
            <p:nvPr/>
          </p:nvCxnSpPr>
          <p:spPr>
            <a:xfrm>
              <a:off x="2734941" y="2053002"/>
              <a:ext cx="1368000" cy="1188000"/>
            </a:xfrm>
            <a:prstGeom prst="bentConnector3">
              <a:avLst>
                <a:gd name="adj1" fmla="val 99779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8">
              <a:extLst>
                <a:ext uri="{FF2B5EF4-FFF2-40B4-BE49-F238E27FC236}">
                  <a16:creationId xmlns:a16="http://schemas.microsoft.com/office/drawing/2014/main" id="{0D6D193E-6731-A63E-29E7-A54CFB738EFB}"/>
                </a:ext>
              </a:extLst>
            </p:cNvPr>
            <p:cNvCxnSpPr/>
            <p:nvPr/>
          </p:nvCxnSpPr>
          <p:spPr>
            <a:xfrm rot="10800000" flipV="1">
              <a:off x="4998127" y="2053283"/>
              <a:ext cx="1368000" cy="1188000"/>
            </a:xfrm>
            <a:prstGeom prst="bentConnector3">
              <a:avLst>
                <a:gd name="adj1" fmla="val 10026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9890D5E6-5865-D803-B1EF-8E1D3A5216E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3126901" y="5053717"/>
              <a:ext cx="3044093" cy="67528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800" b="1">
                  <a:solidFill>
                    <a:srgbClr val="D53B1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괴롭힘 행위 </a:t>
              </a:r>
              <a:r>
                <a:rPr lang="ko-KR" altLang="en-US" sz="28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발생장소로</a:t>
              </a:r>
            </a:p>
            <a:p>
              <a:pPr algn="ctr"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800" b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인정될 수 있는 곳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EB6BEDCE-D995-A8D5-CA78-D9A2215FAB7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141832" y="1535348"/>
              <a:ext cx="1551556" cy="1065201"/>
            </a:xfrm>
            <a:prstGeom prst="rect">
              <a:avLst/>
            </a:prstGeom>
            <a:noFill/>
            <a:ln w="9525" cmpd="sng">
              <a:noFill/>
              <a:miter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 err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외근·출장지</a:t>
              </a: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등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업무수행이 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이루어지는 곳</a:t>
              </a:r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84A35C20-7CDB-7EB4-D912-94784E07D177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141832" y="3291346"/>
              <a:ext cx="1065672" cy="1065201"/>
            </a:xfrm>
            <a:prstGeom prst="rect">
              <a:avLst/>
            </a:prstGeom>
            <a:noFill/>
            <a:ln w="9525" cmpd="sng">
              <a:noFill/>
              <a:miter/>
            </a:ln>
            <a:effectLst/>
          </p:spPr>
          <p:txBody>
            <a:bodyPr wrap="non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회식이나 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기업 행사 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현장 등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F55BAA1-8B35-7C1B-8E3D-6DB365CD5122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7172494" y="1742149"/>
              <a:ext cx="968322" cy="725382"/>
            </a:xfrm>
            <a:prstGeom prst="rect">
              <a:avLst/>
            </a:prstGeom>
            <a:noFill/>
            <a:ln w="9525" cmpd="sng">
              <a:noFill/>
              <a:miter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사적 공간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2725EEA-3C3B-BFFD-C5A3-E435DD05A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718886" y="3127571"/>
              <a:ext cx="612000" cy="612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4FAA57-1834-6AEC-D7B9-B7E9AEA77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45142" y="3481308"/>
              <a:ext cx="612000" cy="612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262701A-AC0C-8D07-6119-1F00EC406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534373" y="1795270"/>
              <a:ext cx="612000" cy="612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EFC99FE-336B-C4B7-E4BE-3D4919266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5142" y="1776430"/>
              <a:ext cx="612000" cy="612000"/>
            </a:xfrm>
            <a:prstGeom prst="rect">
              <a:avLst/>
            </a:prstGeom>
          </p:spPr>
        </p:pic>
        <p:cxnSp>
          <p:nvCxnSpPr>
            <p:cNvPr id="16" name="Elbow Connector 63">
              <a:extLst>
                <a:ext uri="{FF2B5EF4-FFF2-40B4-BE49-F238E27FC236}">
                  <a16:creationId xmlns:a16="http://schemas.microsoft.com/office/drawing/2014/main" id="{ABFACB29-C598-59A2-771C-09EB7AC47E5E}"/>
                </a:ext>
              </a:extLst>
            </p:cNvPr>
            <p:cNvCxnSpPr/>
            <p:nvPr/>
          </p:nvCxnSpPr>
          <p:spPr>
            <a:xfrm rot="5400000">
              <a:off x="7042164" y="3841981"/>
              <a:ext cx="1008000" cy="1282320"/>
            </a:xfrm>
            <a:prstGeom prst="bentConnector3">
              <a:avLst>
                <a:gd name="adj1" fmla="val 98348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0B771B3-2764-6253-9B03-40BBEA79B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568254" y="4340531"/>
              <a:ext cx="941621" cy="62165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1D037E-5BF3-4286-1F30-1A9DC47E1754}"/>
                </a:ext>
              </a:extLst>
            </p:cNvPr>
            <p:cNvGrpSpPr/>
            <p:nvPr/>
          </p:nvGrpSpPr>
          <p:grpSpPr>
            <a:xfrm>
              <a:off x="1901992" y="2970930"/>
              <a:ext cx="5296765" cy="5371435"/>
              <a:chOff x="1754163" y="2276872"/>
              <a:chExt cx="5616624" cy="5616624"/>
            </a:xfrm>
            <a:effectLst>
              <a:outerShdw blurRad="38100" dist="76200" dir="16200000" algn="ctr" rotWithShape="0">
                <a:srgbClr val="000000">
                  <a:alpha val="50000"/>
                </a:srgbClr>
              </a:outerShdw>
            </a:effectLst>
          </p:grpSpPr>
          <p:grpSp>
            <p:nvGrpSpPr>
              <p:cNvPr id="19" name="Group 12">
                <a:extLst>
                  <a:ext uri="{FF2B5EF4-FFF2-40B4-BE49-F238E27FC236}">
                    <a16:creationId xmlns:a16="http://schemas.microsoft.com/office/drawing/2014/main" id="{047EC0C8-05CE-337B-E3DA-39F4EA7A33A9}"/>
                  </a:ext>
                </a:extLst>
              </p:cNvPr>
              <p:cNvGrpSpPr/>
              <p:nvPr/>
            </p:nvGrpSpPr>
            <p:grpSpPr>
              <a:xfrm>
                <a:off x="2068835" y="2581270"/>
                <a:ext cx="4999062" cy="4999063"/>
                <a:chOff x="1754163" y="2276872"/>
                <a:chExt cx="5616624" cy="5616624"/>
              </a:xfrm>
            </p:grpSpPr>
            <p:sp>
              <p:nvSpPr>
                <p:cNvPr id="25" name="Block Arc 13">
                  <a:extLst>
                    <a:ext uri="{FF2B5EF4-FFF2-40B4-BE49-F238E27FC236}">
                      <a16:creationId xmlns:a16="http://schemas.microsoft.com/office/drawing/2014/main" id="{AEEB4ACC-664E-43E2-C39A-1416CD4CB526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0800000"/>
                    <a:gd name="adj2" fmla="val 21586788"/>
                    <a:gd name="adj3" fmla="val 6977"/>
                  </a:avLst>
                </a:prstGeom>
                <a:solidFill>
                  <a:srgbClr val="C3E2F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6" name="Block Arc 14">
                  <a:extLst>
                    <a:ext uri="{FF2B5EF4-FFF2-40B4-BE49-F238E27FC236}">
                      <a16:creationId xmlns:a16="http://schemas.microsoft.com/office/drawing/2014/main" id="{A283CC85-A54A-4910-86D0-E062DF30C9A9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3437981"/>
                    <a:gd name="adj2" fmla="val 21586788"/>
                    <a:gd name="adj3" fmla="val 6977"/>
                  </a:avLst>
                </a:prstGeom>
                <a:solidFill>
                  <a:srgbClr val="C3E7E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7" name="Block Arc 15">
                  <a:extLst>
                    <a:ext uri="{FF2B5EF4-FFF2-40B4-BE49-F238E27FC236}">
                      <a16:creationId xmlns:a16="http://schemas.microsoft.com/office/drawing/2014/main" id="{DA5B69EF-F67B-327E-17F0-9566BEF26A9F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6201919"/>
                    <a:gd name="adj2" fmla="val 21586788"/>
                    <a:gd name="adj3" fmla="val 6977"/>
                  </a:avLst>
                </a:prstGeom>
                <a:solidFill>
                  <a:srgbClr val="FEE8CA"/>
                </a:solidFill>
                <a:ln>
                  <a:noFill/>
                </a:ln>
                <a:effectLst>
                  <a:outerShdw blurRad="76200" dist="76200" dir="16200000" algn="ctr" rotWithShape="0">
                    <a:srgbClr val="000000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8" name="Block Arc 16">
                  <a:extLst>
                    <a:ext uri="{FF2B5EF4-FFF2-40B4-BE49-F238E27FC236}">
                      <a16:creationId xmlns:a16="http://schemas.microsoft.com/office/drawing/2014/main" id="{A0B7C3A9-F5E8-FD2C-601A-32DF67441557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9030955"/>
                    <a:gd name="adj2" fmla="val 21586788"/>
                    <a:gd name="adj3" fmla="val 6977"/>
                  </a:avLst>
                </a:prstGeom>
                <a:solidFill>
                  <a:srgbClr val="FACB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grpSp>
            <p:nvGrpSpPr>
              <p:cNvPr id="20" name="Group 11">
                <a:extLst>
                  <a:ext uri="{FF2B5EF4-FFF2-40B4-BE49-F238E27FC236}">
                    <a16:creationId xmlns:a16="http://schemas.microsoft.com/office/drawing/2014/main" id="{06CCA29B-4D73-6863-D422-B7763464264D}"/>
                  </a:ext>
                </a:extLst>
              </p:cNvPr>
              <p:cNvGrpSpPr/>
              <p:nvPr/>
            </p:nvGrpSpPr>
            <p:grpSpPr>
              <a:xfrm>
                <a:off x="1754163" y="2276872"/>
                <a:ext cx="5616624" cy="5616624"/>
                <a:chOff x="1754163" y="2276872"/>
                <a:chExt cx="5616624" cy="5616624"/>
              </a:xfrm>
            </p:grpSpPr>
            <p:sp>
              <p:nvSpPr>
                <p:cNvPr id="21" name="Block Arc 3">
                  <a:extLst>
                    <a:ext uri="{FF2B5EF4-FFF2-40B4-BE49-F238E27FC236}">
                      <a16:creationId xmlns:a16="http://schemas.microsoft.com/office/drawing/2014/main" id="{8FF26C19-24DE-952A-CE58-46A0C02993E0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0800000"/>
                    <a:gd name="adj2" fmla="val 21586788"/>
                    <a:gd name="adj3" fmla="val 6977"/>
                  </a:avLst>
                </a:prstGeom>
                <a:solidFill>
                  <a:srgbClr val="48A5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2" name="Block Arc 4">
                  <a:extLst>
                    <a:ext uri="{FF2B5EF4-FFF2-40B4-BE49-F238E27FC236}">
                      <a16:creationId xmlns:a16="http://schemas.microsoft.com/office/drawing/2014/main" id="{D81F0007-967E-948C-8042-B4FB09A35885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3427380"/>
                    <a:gd name="adj2" fmla="val 21586788"/>
                    <a:gd name="adj3" fmla="val 6977"/>
                  </a:avLst>
                </a:prstGeom>
                <a:solidFill>
                  <a:srgbClr val="56BC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3" name="Block Arc 5">
                  <a:extLst>
                    <a:ext uri="{FF2B5EF4-FFF2-40B4-BE49-F238E27FC236}">
                      <a16:creationId xmlns:a16="http://schemas.microsoft.com/office/drawing/2014/main" id="{2444CB81-A9DD-89D4-79EF-3886516F44C5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6201919"/>
                    <a:gd name="adj2" fmla="val 21586788"/>
                    <a:gd name="adj3" fmla="val 6977"/>
                  </a:avLst>
                </a:prstGeom>
                <a:solidFill>
                  <a:srgbClr val="FDAE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4" name="Block Arc 6">
                  <a:extLst>
                    <a:ext uri="{FF2B5EF4-FFF2-40B4-BE49-F238E27FC236}">
                      <a16:creationId xmlns:a16="http://schemas.microsoft.com/office/drawing/2014/main" id="{FFFFEAED-1786-FFAD-AE05-4B834E1689C4}"/>
                    </a:ext>
                  </a:extLst>
                </p:cNvPr>
                <p:cNvSpPr/>
                <p:nvPr/>
              </p:nvSpPr>
              <p:spPr>
                <a:xfrm>
                  <a:off x="1754163" y="2276872"/>
                  <a:ext cx="5616624" cy="5616624"/>
                </a:xfrm>
                <a:prstGeom prst="blockArc">
                  <a:avLst>
                    <a:gd name="adj1" fmla="val 19047701"/>
                    <a:gd name="adj2" fmla="val 21586788"/>
                    <a:gd name="adj3" fmla="val 6977"/>
                  </a:avLst>
                </a:prstGeom>
                <a:solidFill>
                  <a:srgbClr val="F37E5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 lang="ko-KR" altLang="en-US"/>
                  </a:pPr>
                  <a:endParaRPr lang="en-US" sz="28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</p:grpSp>
      </p:grpSp>
      <p:sp>
        <p:nvSpPr>
          <p:cNvPr id="30" name="Rectangle 8">
            <a:extLst>
              <a:ext uri="{FF2B5EF4-FFF2-40B4-BE49-F238E27FC236}">
                <a16:creationId xmlns:a16="http://schemas.microsoft.com/office/drawing/2014/main" id="{7DBFA2C9-C213-E186-618C-EBCAF1F6BC9C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2637372" y="3790135"/>
            <a:ext cx="2657262" cy="1505027"/>
          </a:xfrm>
          <a:prstGeom prst="rect">
            <a:avLst/>
          </a:prstGeom>
          <a:noFill/>
          <a:ln w="9525" cmpd="sng">
            <a:noFill/>
            <a:miter/>
          </a:ln>
          <a:effectLst/>
        </p:spPr>
        <p:txBody>
          <a:bodyPr wrap="square" anchor="ctr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사내 메신저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·SNS 등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온라인상의 공간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E48207-42A5-D46E-7FF6-FE379643E09E}"/>
              </a:ext>
            </a:extLst>
          </p:cNvPr>
          <p:cNvSpPr txBox="1"/>
          <p:nvPr/>
        </p:nvSpPr>
        <p:spPr>
          <a:xfrm>
            <a:off x="707366" y="843898"/>
            <a:ext cx="786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판단요소 행위장소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378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D0AEF-EAEE-3FAA-84B9-9519C949D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3DE409FD-DECC-7C70-945E-06FD5E51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204B03A7-E266-4DDB-A1BC-A332E13068A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86BDAB7-F367-3563-60FB-A9D52DED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93052-A58C-C8F7-A1D5-BBB76AC4992E}"/>
              </a:ext>
            </a:extLst>
          </p:cNvPr>
          <p:cNvSpPr txBox="1"/>
          <p:nvPr/>
        </p:nvSpPr>
        <p:spPr>
          <a:xfrm>
            <a:off x="5160447" y="4137048"/>
            <a:ext cx="7045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유형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55710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FAFB-4A24-090C-EA89-7ACFFDC70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F4F92633-E4BE-33CD-B203-5402EFA9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5897328-D10D-6C50-E7FA-207055AA008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ACF1BCA-D98B-B6C4-CBA2-DA3A2181D11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E8C698E-6D09-A025-E64A-4E5B5C5BB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04" y="822244"/>
            <a:ext cx="7723882" cy="743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85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C47F-3968-DB81-6401-48C0264C0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C46A6210-10C0-6B02-F46A-F3F058CB5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BC26A9F-8030-EE02-F3FE-8699977718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F4F59A4-E7E5-21E9-0382-18EEDF5847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88F45B-1891-BF3A-4BDA-53828C4F7921}"/>
              </a:ext>
            </a:extLst>
          </p:cNvPr>
          <p:cNvSpPr txBox="1"/>
          <p:nvPr/>
        </p:nvSpPr>
        <p:spPr>
          <a:xfrm>
            <a:off x="2938687" y="4137048"/>
            <a:ext cx="114890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해외국가 직장 내 괴롭힘 살펴보기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18739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F50C0-7484-DCD9-0BF8-7DEE478D7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EE27B87-EDBB-CA81-A188-AE1BF1B60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3A559727-CDF8-2E8A-6F44-080483DA13E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E3FE05B3-00F0-BAB8-22BD-BE727F3964D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51C1629-7AF1-7CBB-2D5F-38D0D75BA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252673"/>
              </p:ext>
            </p:extLst>
          </p:nvPr>
        </p:nvGraphicFramePr>
        <p:xfrm>
          <a:off x="910790" y="1626824"/>
          <a:ext cx="15907110" cy="708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8184">
                  <a:extLst>
                    <a:ext uri="{9D8B030D-6E8A-4147-A177-3AD203B41FA5}">
                      <a16:colId xmlns:a16="http://schemas.microsoft.com/office/drawing/2014/main" val="3433061619"/>
                    </a:ext>
                  </a:extLst>
                </a:gridCol>
                <a:gridCol w="13168926">
                  <a:extLst>
                    <a:ext uri="{9D8B030D-6E8A-4147-A177-3AD203B41FA5}">
                      <a16:colId xmlns:a16="http://schemas.microsoft.com/office/drawing/2014/main" val="1743663490"/>
                    </a:ext>
                  </a:extLst>
                </a:gridCol>
              </a:tblGrid>
              <a:tr h="85263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 내 괴롭힘 관련 해외법령 주요 내용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148009"/>
                  </a:ext>
                </a:extLst>
              </a:tr>
              <a:tr h="1608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프랑스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사업주에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직장내괴롭힘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예방 및 가해자 징계의무부여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직장내괴롭힘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발생시 근로계약 해지 및 해고 수당 수령 가능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직장내괴롭힘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발생시 종업원이 대표 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제소권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노동조합에 소송대리권 부여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형사처벌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가능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(2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년의 징역 및 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만 유로의 벌금형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266054"/>
                  </a:ext>
                </a:extLst>
              </a:tr>
              <a:tr h="1608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호주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2014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년부터 연방 법령에 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직장내괴롭힘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금지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직접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고용된 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노동자뿐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아니라 외부 협력업체와 인턴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자원봉사자 등에게 법이 적용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135992"/>
                  </a:ext>
                </a:extLst>
              </a:tr>
              <a:tr h="1608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캐나다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노동법에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최저 노동기준으로 분류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제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자가 자신의 근로자에게 행한 괴롭힘에 대해서도 사업주가 책임을 짐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신체적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정신적 괴롭힘 방지 및 주의요구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717044"/>
                  </a:ext>
                </a:extLst>
              </a:tr>
              <a:tr h="14080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스웨덴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1994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년 세계 최초의 직장 괴롭힘 금지조례 도입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latinLnBrk="1"/>
                      <a:r>
                        <a:rPr lang="ko-KR" altLang="en-US" sz="200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ㆍ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근로자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개인 및 가족 비방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업무와 관련된 정보의 </a:t>
                      </a:r>
                      <a:r>
                        <a:rPr lang="ko-KR" altLang="en-US" sz="2000" dirty="0" err="1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비공유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업무성과 방해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고립 유발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부적절한 처벌 및 공격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   모욕 및 비꼼 등 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8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개 유형 처벌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976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0F86081-FA65-4848-EB75-384B71B989BE}"/>
              </a:ext>
            </a:extLst>
          </p:cNvPr>
          <p:cNvSpPr txBox="1"/>
          <p:nvPr/>
        </p:nvSpPr>
        <p:spPr>
          <a:xfrm>
            <a:off x="910790" y="805209"/>
            <a:ext cx="7988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관련 해외법령 주요 내용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03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B2487-0FA9-1536-1AE8-435FA410B0DB}"/>
              </a:ext>
            </a:extLst>
          </p:cNvPr>
          <p:cNvSpPr/>
          <p:nvPr/>
        </p:nvSpPr>
        <p:spPr>
          <a:xfrm rot="5400000">
            <a:off x="6399511" y="5036955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82510-BEB7-9724-8362-18E6C5325E35}"/>
              </a:ext>
            </a:extLst>
          </p:cNvPr>
          <p:cNvSpPr txBox="1"/>
          <p:nvPr/>
        </p:nvSpPr>
        <p:spPr>
          <a:xfrm>
            <a:off x="2319130" y="3510031"/>
            <a:ext cx="707123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실태 및 금지법 시행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관련 법규 살펴보기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</a:t>
            </a:r>
            <a:r>
              <a:rPr lang="ko-KR" altLang="en-US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내괴롭힘의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판단요소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해외국가 </a:t>
            </a:r>
            <a:r>
              <a:rPr lang="ko-KR" altLang="en-US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직장내괴롭힘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살펴보기</a:t>
            </a:r>
            <a:endParaRPr lang="ko-KR" altLang="en-US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1B502-6B5C-6A82-2498-E2384440FA90}"/>
              </a:ext>
            </a:extLst>
          </p:cNvPr>
          <p:cNvSpPr txBox="1"/>
          <p:nvPr/>
        </p:nvSpPr>
        <p:spPr>
          <a:xfrm>
            <a:off x="9815255" y="3879362"/>
            <a:ext cx="7071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행위 예시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예방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발생 시 처리절차</a:t>
            </a:r>
            <a:endParaRPr lang="ko-KR" altLang="en-US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42CF2-C6BB-D9A6-994C-F94FC14F4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6E62B718-7B44-1F33-FEB9-F89E4793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A991388-A34E-50C2-30CE-E709164F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639922E-B8F9-2D34-CB87-BCD98ABC77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CA865-FCB8-422A-521D-AC13512EAFB7}"/>
              </a:ext>
            </a:extLst>
          </p:cNvPr>
          <p:cNvSpPr txBox="1"/>
          <p:nvPr/>
        </p:nvSpPr>
        <p:spPr>
          <a:xfrm>
            <a:off x="4355739" y="4137048"/>
            <a:ext cx="8654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행위 예시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8751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4E3B4-71F8-319E-C460-A1ABDCD5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65BA776C-CC8D-CECE-D423-449DBA209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627C6DFE-021D-8C80-ED09-B077D9AEAE9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575F084D-5BC4-57BC-BA5F-2EC0A78746E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AD82990B-1AD4-94A9-8110-B0F738B34968}"/>
              </a:ext>
            </a:extLst>
          </p:cNvPr>
          <p:cNvSpPr>
            <a:spLocks noChangeArrowheads="1"/>
          </p:cNvSpPr>
          <p:nvPr/>
        </p:nvSpPr>
        <p:spPr bwMode="white">
          <a:xfrm>
            <a:off x="1118480" y="1932984"/>
            <a:ext cx="12735543" cy="6250942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>
            <a:sp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정당한 이유 없이 업무 능력이나 성과를 인정하지 않거나 조롱함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정당한 이유 없이 훈련, 승진, 보상, 일상적인 대우 등에서 차별함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특정 근로자에게 근로계약서 등에 명시되지 않은 모두가 꺼리는 힘든 업무를 반복적으로 부여함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근로계약서 등에 명시되어 있지 않은 허드렛일만 시키거나 일을 거의 주지 않음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정당한 이유 없이 업무와 관련된 중요한 정보제공이나 의사결정 과정에서 배제시킴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정당한 이유 없이 휴가나 병가, 각종 복지혜택 등을 쓰지 못하도록 압력 행사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다른 근로자들과 달리 특정 근로자가 일하거나 휴식하는 모습을 지나치게 감시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사적 심부름 등 일상생활과 관련된 일을 하도록 </a:t>
            </a:r>
            <a:r>
              <a:rPr lang="ko-KR" altLang="en-US" sz="2400" dirty="0" err="1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지속적·반복적으로</a:t>
            </a: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 지시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정당한 이유 없이 부서이동 또는 퇴사를 강요함</a:t>
            </a:r>
          </a:p>
          <a:p>
            <a:pPr algn="just" eaLnBrk="1" hangingPunct="1">
              <a:lnSpc>
                <a:spcPct val="130000"/>
              </a:lnSpc>
              <a:spcBef>
                <a:spcPct val="0"/>
              </a:spcBef>
              <a:spcAft>
                <a:spcPts val="1200"/>
              </a:spcAft>
              <a:defRPr lang="ko-KR" altLang="en-US"/>
            </a:pPr>
            <a:r>
              <a:rPr lang="ko-KR" altLang="en-US" sz="24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개인사에 대한 뒷담화나 소문을 퍼뜨림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AF6525-1C97-E557-4C36-8918F8B0B092}"/>
              </a:ext>
            </a:extLst>
          </p:cNvPr>
          <p:cNvSpPr txBox="1"/>
          <p:nvPr/>
        </p:nvSpPr>
        <p:spPr>
          <a:xfrm>
            <a:off x="1000664" y="1112808"/>
            <a:ext cx="7065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행위 예시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846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275F1-5EE2-B3FC-9B9F-AE9B6C1E6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09418EF-D9E1-CD80-E2D1-648BDA46E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2568991-8173-D8AC-EC01-86C854A8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47AE215-92A3-7284-3F48-AD165F70B16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C72B7D-4A02-84BE-D4DF-8F66C17F4BF8}"/>
              </a:ext>
            </a:extLst>
          </p:cNvPr>
          <p:cNvSpPr/>
          <p:nvPr/>
        </p:nvSpPr>
        <p:spPr>
          <a:xfrm>
            <a:off x="865424" y="2496709"/>
            <a:ext cx="15352236" cy="1704587"/>
          </a:xfrm>
          <a:prstGeom prst="rect">
            <a:avLst/>
          </a:prstGeom>
          <a:solidFill>
            <a:srgbClr val="FEF4F4"/>
          </a:solidFill>
          <a:ln w="38100">
            <a:solidFill>
              <a:schemeClr val="accent5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endParaRPr lang="ko-KR" altLang="en-US" sz="2800">
              <a:solidFill>
                <a:srgbClr val="FFFFFF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6" name="그룹 14">
            <a:extLst>
              <a:ext uri="{FF2B5EF4-FFF2-40B4-BE49-F238E27FC236}">
                <a16:creationId xmlns:a16="http://schemas.microsoft.com/office/drawing/2014/main" id="{76E593F1-1EC7-B794-7C86-B1F44D4AB44D}"/>
              </a:ext>
            </a:extLst>
          </p:cNvPr>
          <p:cNvGrpSpPr>
            <a:grpSpLocks/>
          </p:cNvGrpSpPr>
          <p:nvPr/>
        </p:nvGrpSpPr>
        <p:grpSpPr bwMode="auto">
          <a:xfrm>
            <a:off x="864667" y="1148806"/>
            <a:ext cx="2808735" cy="1212307"/>
            <a:chOff x="-493241" y="1468383"/>
            <a:chExt cx="3152665" cy="384472"/>
          </a:xfrm>
          <a:solidFill>
            <a:schemeClr val="accent1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BEE679-4923-7CA8-492E-77AFE3FB2F24}"/>
                </a:ext>
              </a:extLst>
            </p:cNvPr>
            <p:cNvSpPr/>
            <p:nvPr/>
          </p:nvSpPr>
          <p:spPr>
            <a:xfrm>
              <a:off x="-493241" y="1469298"/>
              <a:ext cx="2474849" cy="383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5402DE1-01A7-45C0-1A3A-D314D3659071}"/>
                </a:ext>
              </a:extLst>
            </p:cNvPr>
            <p:cNvSpPr/>
            <p:nvPr/>
          </p:nvSpPr>
          <p:spPr>
            <a:xfrm>
              <a:off x="184577" y="1468383"/>
              <a:ext cx="2474847" cy="383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4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E5DD1513-4C90-B725-E69F-8DD78CA39C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0026" y="1515193"/>
              <a:ext cx="2414364" cy="204978"/>
            </a:xfrm>
            <a:prstGeom prst="rect">
              <a:avLst/>
            </a:prstGeom>
            <a:grpFill/>
            <a:ln>
              <a:noFill/>
            </a:ln>
          </p:spPr>
          <p:txBody>
            <a:bodyPr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36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 panose="020B0604000101010101" pitchFamily="50" charset="-127"/>
                </a:rPr>
                <a:t>사례 </a:t>
              </a:r>
              <a:r>
                <a:rPr lang="en-US" altLang="ko-KR" sz="36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 panose="020B0604000101010101" pitchFamily="50" charset="-127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 panose="020B0604000101010101" pitchFamily="50" charset="-127"/>
              </a:endParaRPr>
            </a:p>
          </p:txBody>
        </p:sp>
      </p:grpSp>
      <p:sp>
        <p:nvSpPr>
          <p:cNvPr id="8" name="TextBox 10">
            <a:extLst>
              <a:ext uri="{FF2B5EF4-FFF2-40B4-BE49-F238E27FC236}">
                <a16:creationId xmlns:a16="http://schemas.microsoft.com/office/drawing/2014/main" id="{732513AA-7C08-D7FC-23F1-1A7A01FD4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986" y="2726124"/>
            <a:ext cx="14786798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ko-KR" altLang="en-US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계약직 직원에게 지속적으로 </a:t>
            </a:r>
            <a:r>
              <a:rPr lang="en-US" altLang="ko-KR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이렇게 일하면 재계약 하지 않겠다“</a:t>
            </a:r>
            <a:r>
              <a:rPr lang="en-US" altLang="ko-KR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“</a:t>
            </a:r>
            <a:r>
              <a:rPr lang="ko-KR" altLang="en-US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계약기간 만료되면 나가고 싶냐</a:t>
            </a:r>
            <a:r>
              <a:rPr lang="en-US" altLang="ko-KR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r>
              <a:rPr lang="ko-KR" altLang="en-US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＂라는 발언을 수시로 함</a:t>
            </a:r>
            <a:r>
              <a:rPr lang="en-US" altLang="ko-KR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2400" b="1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C5EF3962-4162-EFD8-DEC4-C3E9D1AE5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53" y="4476977"/>
            <a:ext cx="7119912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행위자 </a:t>
            </a:r>
            <a:r>
              <a:rPr lang="en-US" altLang="ko-KR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팀장</a:t>
            </a:r>
            <a:r>
              <a:rPr lang="en-US" altLang="ko-KR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/ </a:t>
            </a: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피해자 </a:t>
            </a:r>
            <a:r>
              <a:rPr lang="en-US" altLang="ko-KR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부하직원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463A41C7-91FC-41AD-4CD8-714E05AE9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53" y="5262248"/>
            <a:ext cx="5024327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행위장소 </a:t>
            </a:r>
            <a:r>
              <a:rPr lang="en-US" altLang="ko-KR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사업장 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66A9CD-AD5B-21F2-D944-3DC68E9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53" y="6047520"/>
            <a:ext cx="1255505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판단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FA8D113A-450D-FAAB-0F0B-E9D67EBFF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101" y="6036349"/>
            <a:ext cx="10561009" cy="5232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팀장이라는 지위를 이용 하였으므로 우위성 인정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1F24057C-B319-C180-2C1A-2E86DC4DA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353" y="7178097"/>
            <a:ext cx="14761410" cy="9541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피해자에게 정신적인 고통을 주는 행위로써 업무상 적정 범위를 넘는 </a:t>
            </a:r>
            <a:endParaRPr lang="en-US" altLang="ko-KR" b="1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 모욕적인 언행으로 적정 범위를 초과</a:t>
            </a:r>
            <a:r>
              <a:rPr lang="en-US" altLang="ko-KR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b="1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4" name="별: 꼭짓점 7개 13">
            <a:extLst>
              <a:ext uri="{FF2B5EF4-FFF2-40B4-BE49-F238E27FC236}">
                <a16:creationId xmlns:a16="http://schemas.microsoft.com/office/drawing/2014/main" id="{E46913BF-7BE1-491A-1BAA-56BE8987CB29}"/>
              </a:ext>
            </a:extLst>
          </p:cNvPr>
          <p:cNvSpPr/>
          <p:nvPr/>
        </p:nvSpPr>
        <p:spPr>
          <a:xfrm>
            <a:off x="12238818" y="5472476"/>
            <a:ext cx="3978842" cy="3465025"/>
          </a:xfrm>
          <a:prstGeom prst="star7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/>
            <a:endParaRPr lang="en-US" altLang="ko-KR" sz="2800">
              <a:solidFill>
                <a:srgbClr val="FFFFFF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직장내 </a:t>
            </a:r>
            <a:endParaRPr lang="en-US" altLang="ko-KR" sz="3200" b="1">
              <a:solidFill>
                <a:srgbClr val="FFFFFF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</a:t>
            </a:r>
            <a:endParaRPr lang="en-US" altLang="ko-KR" sz="3200" b="1">
              <a:solidFill>
                <a:srgbClr val="FFFFFF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인정</a:t>
            </a:r>
          </a:p>
        </p:txBody>
      </p:sp>
    </p:spTree>
    <p:extLst>
      <p:ext uri="{BB962C8B-B14F-4D97-AF65-F5344CB8AC3E}">
        <p14:creationId xmlns:p14="http://schemas.microsoft.com/office/powerpoint/2010/main" val="193028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5DCF7-DAFB-B273-2593-4F79E3A7D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283969C-41BC-87D2-5EFA-1D3C11E4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E18990E-630F-BBE2-9CF4-BA73C9B455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36D5D8F-A1FD-770F-EA63-751079A5438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7237E0F-CC7C-E81C-C50C-C6805596434A}"/>
              </a:ext>
            </a:extLst>
          </p:cNvPr>
          <p:cNvGrpSpPr/>
          <p:nvPr/>
        </p:nvGrpSpPr>
        <p:grpSpPr>
          <a:xfrm>
            <a:off x="836057" y="767751"/>
            <a:ext cx="15847429" cy="8310725"/>
            <a:chOff x="836058" y="1148808"/>
            <a:chExt cx="10765392" cy="54012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88CD972-D8A5-3277-705C-53F1413BC9D8}"/>
                </a:ext>
              </a:extLst>
            </p:cNvPr>
            <p:cNvSpPr/>
            <p:nvPr/>
          </p:nvSpPr>
          <p:spPr>
            <a:xfrm>
              <a:off x="836613" y="2119313"/>
              <a:ext cx="10372725" cy="1211262"/>
            </a:xfrm>
            <a:prstGeom prst="rect">
              <a:avLst/>
            </a:prstGeom>
            <a:solidFill>
              <a:srgbClr val="FEF4F4"/>
            </a:solidFill>
            <a:ln w="38100">
              <a:solidFill>
                <a:schemeClr val="accent5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ko-KR" altLang="en-US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6" name="그룹 14">
              <a:extLst>
                <a:ext uri="{FF2B5EF4-FFF2-40B4-BE49-F238E27FC236}">
                  <a16:creationId xmlns:a16="http://schemas.microsoft.com/office/drawing/2014/main" id="{D86A93F3-B2FE-12BB-FA68-94441C9C50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6058" y="1148808"/>
              <a:ext cx="1960600" cy="859403"/>
              <a:chOff x="-539926" y="1468383"/>
              <a:chExt cx="3199350" cy="383557"/>
            </a:xfrm>
            <a:solidFill>
              <a:schemeClr val="accent1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35C9235-970C-C2D7-A681-D2752AD27FAA}"/>
                  </a:ext>
                </a:extLst>
              </p:cNvPr>
              <p:cNvSpPr/>
              <p:nvPr/>
            </p:nvSpPr>
            <p:spPr>
              <a:xfrm>
                <a:off x="-539926" y="1468383"/>
                <a:ext cx="2474849" cy="3835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E0BC5BD-C741-F6A7-6682-5699371AC952}"/>
                  </a:ext>
                </a:extLst>
              </p:cNvPr>
              <p:cNvSpPr/>
              <p:nvPr/>
            </p:nvSpPr>
            <p:spPr>
              <a:xfrm>
                <a:off x="184577" y="1468383"/>
                <a:ext cx="2474847" cy="3835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직사각형 20">
                <a:extLst>
                  <a:ext uri="{FF2B5EF4-FFF2-40B4-BE49-F238E27FC236}">
                    <a16:creationId xmlns:a16="http://schemas.microsoft.com/office/drawing/2014/main" id="{EF9D730A-8ADE-06C8-C5B9-38A90B7137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15208" y="1521635"/>
                <a:ext cx="2414364" cy="18747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사례 </a:t>
                </a:r>
                <a:r>
                  <a:rPr lang="en-US" altLang="ko-KR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2</a:t>
                </a:r>
                <a:endParaRPr lang="ko-KR" altLang="en-US" sz="36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495D887-6D52-3EFA-13BD-62D27911BC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225" y="2304651"/>
              <a:ext cx="10563225" cy="7501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부서장에게 저녁약속이 있어 정시 퇴근을 하겠다고 얘기했음에도 바쁜 업무로 인하여 잔업을 지시하여 약속을 지키지 못하게 한 행위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EC4161CB-204F-68D4-3C70-DD7CFCDC7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3529647"/>
              <a:ext cx="4897438" cy="3400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팀장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/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피해자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부하직원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D4A587E-7303-C453-EFD4-3A0B63DC8D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087653"/>
              <a:ext cx="3455988" cy="3400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행위장소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사업장 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C5CCC7-4E35-4760-BF18-43BE69720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645659"/>
              <a:ext cx="863600" cy="34004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판단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EC9A8C23-0513-80BB-A715-4AC407934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3725" y="4637721"/>
              <a:ext cx="8408988" cy="3400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1.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부서장이라는 지위를 이용 하였으므로 부당한 지시 인정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A40563B4-5F4C-0AEA-9D56-31BBB9F1A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5462108"/>
              <a:ext cx="10153650" cy="62008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2.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부서장이 부당한 업무 지시를 한 것으로 보이나 괴롭힘 목적으로 잔업을 시킨 것이 아니므로 괴롭힘이 아님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endParaRPr lang="ko-KR" altLang="en-US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4" name="별: 꼭짓점 7개 13">
              <a:extLst>
                <a:ext uri="{FF2B5EF4-FFF2-40B4-BE49-F238E27FC236}">
                  <a16:creationId xmlns:a16="http://schemas.microsoft.com/office/drawing/2014/main" id="{12F634C0-90F0-4B13-AED7-8A5DF566C559}"/>
                </a:ext>
              </a:extLst>
            </p:cNvPr>
            <p:cNvSpPr/>
            <p:nvPr/>
          </p:nvSpPr>
          <p:spPr>
            <a:xfrm>
              <a:off x="8562975" y="4103688"/>
              <a:ext cx="2727325" cy="2446337"/>
            </a:xfrm>
            <a:prstGeom prst="star7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en-US" altLang="ko-KR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직장내 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괴롭힘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불인정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73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EFED-DFF1-ABFF-3D82-741550AA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592B0EEB-E8A2-0612-6D6C-C87BCEEE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92D150D-068F-C8B5-D046-E884794A06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A35F1BA-A5A4-D0B9-528B-0A925A33B4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775BE23-F491-9AE4-ACD7-56D5E081891C}"/>
              </a:ext>
            </a:extLst>
          </p:cNvPr>
          <p:cNvGrpSpPr/>
          <p:nvPr/>
        </p:nvGrpSpPr>
        <p:grpSpPr>
          <a:xfrm>
            <a:off x="864667" y="1148807"/>
            <a:ext cx="15672173" cy="7788695"/>
            <a:chOff x="864667" y="1148807"/>
            <a:chExt cx="10878984" cy="512658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6F4AF7D-260C-DB30-CFA0-29ADE7DE99D2}"/>
                </a:ext>
              </a:extLst>
            </p:cNvPr>
            <p:cNvSpPr/>
            <p:nvPr/>
          </p:nvSpPr>
          <p:spPr>
            <a:xfrm>
              <a:off x="865188" y="2084388"/>
              <a:ext cx="10555287" cy="1211262"/>
            </a:xfrm>
            <a:prstGeom prst="rect">
              <a:avLst/>
            </a:prstGeom>
            <a:solidFill>
              <a:srgbClr val="FEF4F4">
                <a:alpha val="95000"/>
              </a:srgbClr>
            </a:solidFill>
            <a:ln w="38100">
              <a:solidFill>
                <a:schemeClr val="accent5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ko-KR" altLang="en-US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6" name="그룹 14">
              <a:extLst>
                <a:ext uri="{FF2B5EF4-FFF2-40B4-BE49-F238E27FC236}">
                  <a16:creationId xmlns:a16="http://schemas.microsoft.com/office/drawing/2014/main" id="{0D5ED695-E5A9-7E98-85D9-F8568ECADF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667" y="1148807"/>
              <a:ext cx="1931991" cy="861453"/>
              <a:chOff x="-493241" y="1468383"/>
              <a:chExt cx="3152665" cy="384472"/>
            </a:xfrm>
            <a:solidFill>
              <a:schemeClr val="accent1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4E06FF7-BD4E-7EB1-7C2F-444143D336F4}"/>
                  </a:ext>
                </a:extLst>
              </p:cNvPr>
              <p:cNvSpPr/>
              <p:nvPr/>
            </p:nvSpPr>
            <p:spPr>
              <a:xfrm>
                <a:off x="-493241" y="1469298"/>
                <a:ext cx="2474849" cy="3835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2C168E5-2FDE-2B83-0F44-9A4D87838B71}"/>
                  </a:ext>
                </a:extLst>
              </p:cNvPr>
              <p:cNvSpPr/>
              <p:nvPr/>
            </p:nvSpPr>
            <p:spPr>
              <a:xfrm>
                <a:off x="184577" y="1468383"/>
                <a:ext cx="2474847" cy="3835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직사각형 20">
                <a:extLst>
                  <a:ext uri="{FF2B5EF4-FFF2-40B4-BE49-F238E27FC236}">
                    <a16:creationId xmlns:a16="http://schemas.microsoft.com/office/drawing/2014/main" id="{DA267D88-A74B-A9C3-E296-0E24FAA15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63759" y="1525276"/>
                <a:ext cx="2352607" cy="18986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사례 </a:t>
                </a:r>
                <a:r>
                  <a:rPr lang="en-US" altLang="ko-KR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3</a:t>
                </a:r>
                <a:endParaRPr lang="ko-KR" altLang="en-US" sz="36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0D8A2854-98F9-B9EC-83CC-7D1D085FB3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2299861"/>
              <a:ext cx="10288588" cy="759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팀장이 부하직원이 신청한 개인 연차휴가를 특별한 사유 없이 거부하고 근무하기를 강요</a:t>
              </a:r>
              <a:endParaRPr lang="en-US" altLang="ko-KR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그래도 연차휴가를 가겠다면 </a:t>
              </a:r>
              <a:r>
                <a:rPr lang="en-US" altLang="ko-KR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“</a:t>
              </a: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다음 인사평가시 안 좋게 하겠다</a:t>
              </a:r>
              <a:r>
                <a:rPr lang="en-US" altLang="ko-KR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”</a:t>
              </a: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라고 한 행위</a:t>
              </a: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7803FD57-5FAD-6D17-86A6-E7B1F41A1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3527475"/>
              <a:ext cx="4897438" cy="3443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팀장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/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피해자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부하직원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E4253D0-217A-551C-7A6C-714764F54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085482"/>
              <a:ext cx="3455988" cy="3443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행위장소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사업장 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26D92-C651-A9DF-A0C2-FD462988F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643487"/>
              <a:ext cx="863600" cy="3443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판단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FC9A8927-6275-D070-D552-EDA36C081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3725" y="4635550"/>
              <a:ext cx="7264400" cy="34438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1.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팀장이라는 지위를 이용 하였으므로 우위성 인정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2B4FED35-C67D-1FA6-001F-7E0563698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6" y="5417632"/>
              <a:ext cx="10832425" cy="70903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2. </a:t>
              </a:r>
              <a:r>
                <a: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정당한 이유없이 피해자가 신청한 연차휴가를 거부하고 근무 강요</a:t>
              </a:r>
              <a:r>
                <a:rPr lang="en-US" altLang="ko-KR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인사평가 </a:t>
              </a:r>
              <a:endParaRPr lang="en-US" altLang="ko-KR" sz="3200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  불이익 발언은 적정 범위를 초과</a:t>
              </a:r>
              <a:r>
                <a:rPr lang="en-US" altLang="ko-KR" sz="3200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endParaRPr lang="ko-KR" altLang="en-US" sz="3200" b="1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4" name="별: 꼭짓점 7개 13">
              <a:extLst>
                <a:ext uri="{FF2B5EF4-FFF2-40B4-BE49-F238E27FC236}">
                  <a16:creationId xmlns:a16="http://schemas.microsoft.com/office/drawing/2014/main" id="{FE56A719-13AA-20EC-BC2F-0217985332F0}"/>
                </a:ext>
              </a:extLst>
            </p:cNvPr>
            <p:cNvSpPr/>
            <p:nvPr/>
          </p:nvSpPr>
          <p:spPr>
            <a:xfrm>
              <a:off x="8688388" y="3802063"/>
              <a:ext cx="2732087" cy="2473325"/>
            </a:xfrm>
            <a:prstGeom prst="star7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en-US" altLang="ko-KR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직장내 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괴롭힘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인정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8939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E5B70-DFEC-E369-9086-48947B4B8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3FF0592-E927-2A46-6F25-607C93FD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8D59FD4-8DCA-2831-FCFF-D77EC39D5F1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CE3DB3F-781F-D576-D17F-0A650990D3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4FA609B-2B9F-5371-D691-BEDD942C94B3}"/>
              </a:ext>
            </a:extLst>
          </p:cNvPr>
          <p:cNvGrpSpPr/>
          <p:nvPr/>
        </p:nvGrpSpPr>
        <p:grpSpPr>
          <a:xfrm>
            <a:off x="864667" y="785004"/>
            <a:ext cx="15396125" cy="7984207"/>
            <a:chOff x="864667" y="1148807"/>
            <a:chExt cx="10317683" cy="529168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1A1812-69F4-F518-7F99-34AE48D13C4F}"/>
                </a:ext>
              </a:extLst>
            </p:cNvPr>
            <p:cNvSpPr/>
            <p:nvPr/>
          </p:nvSpPr>
          <p:spPr>
            <a:xfrm>
              <a:off x="884238" y="2087563"/>
              <a:ext cx="10298112" cy="1562100"/>
            </a:xfrm>
            <a:prstGeom prst="rect">
              <a:avLst/>
            </a:prstGeom>
            <a:solidFill>
              <a:srgbClr val="FEF4F4"/>
            </a:solidFill>
            <a:ln w="38100">
              <a:solidFill>
                <a:schemeClr val="accent5"/>
              </a:solidFill>
            </a:ln>
            <a:effectLst>
              <a:outerShdw blurRad="76200" dist="76200" dir="2700000" algn="ctr" rotWithShape="0">
                <a:srgbClr val="000000">
                  <a:alpha val="50000"/>
                </a:srgbClr>
              </a:outerShd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ko-KR" altLang="en-US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6" name="그룹 14">
              <a:extLst>
                <a:ext uri="{FF2B5EF4-FFF2-40B4-BE49-F238E27FC236}">
                  <a16:creationId xmlns:a16="http://schemas.microsoft.com/office/drawing/2014/main" id="{2097445D-CA52-1906-C712-D4AA4D7254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667" y="1148807"/>
              <a:ext cx="1931991" cy="861453"/>
              <a:chOff x="-493241" y="1468383"/>
              <a:chExt cx="3152665" cy="384472"/>
            </a:xfrm>
            <a:solidFill>
              <a:schemeClr val="accent1"/>
            </a:solidFill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3710C9A-B400-7125-CF3E-63FC61817281}"/>
                  </a:ext>
                </a:extLst>
              </p:cNvPr>
              <p:cNvSpPr/>
              <p:nvPr/>
            </p:nvSpPr>
            <p:spPr>
              <a:xfrm>
                <a:off x="-493241" y="1469298"/>
                <a:ext cx="2474849" cy="38355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1EE2ED4B-366B-6336-88B5-7AD7474C65BB}"/>
                  </a:ext>
                </a:extLst>
              </p:cNvPr>
              <p:cNvSpPr/>
              <p:nvPr/>
            </p:nvSpPr>
            <p:spPr>
              <a:xfrm>
                <a:off x="184577" y="1468383"/>
                <a:ext cx="2474847" cy="38355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4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7" name="직사각형 20">
                <a:extLst>
                  <a:ext uri="{FF2B5EF4-FFF2-40B4-BE49-F238E27FC236}">
                    <a16:creationId xmlns:a16="http://schemas.microsoft.com/office/drawing/2014/main" id="{D66DDC0A-A9EB-6099-53A9-EB311069C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210025" y="1522939"/>
                <a:ext cx="2414364" cy="19118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r>
                  <a:rPr lang="ko-KR" altLang="en-US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사례 </a:t>
                </a:r>
                <a:r>
                  <a:rPr lang="en-US" altLang="ko-KR" sz="3600" b="1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 panose="020B0604000101010101" pitchFamily="50" charset="-127"/>
                  </a:rPr>
                  <a:t>4</a:t>
                </a:r>
                <a:endParaRPr lang="ko-KR" altLang="en-US" sz="36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B93D2084-93A9-868F-3131-EA6FC286D6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6813" y="2413910"/>
              <a:ext cx="9858375" cy="764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자신 보다 연차수당을 많이 받은 부하 직원에게 술을 한 잔 사라 그렇지 않으면 직장생활이 힘들어 질것이고 인사상 불이익을 주겠다고 반복적으로 이야기를 하였고 실제로 부하 직원이 이를 시행하지 않자 업무상 갑질 행위를 함</a:t>
              </a:r>
              <a:r>
                <a:rPr lang="en-US" altLang="ko-KR" sz="2400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endParaRPr lang="ko-KR" altLang="en-US" sz="2400" b="1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849C264-1F02-2242-3F70-5CCCCCB04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062858"/>
              <a:ext cx="6480175" cy="3467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상사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(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선배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) /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피해자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부하직원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(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후배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)</a:t>
              </a:r>
              <a:endParaRPr lang="ko-KR" altLang="en-US" b="1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B0F68BE-9E11-53B8-FC0A-EEA5FF53A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4782788"/>
              <a:ext cx="3116263" cy="3467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행위장소 </a:t>
              </a:r>
              <a:r>
                <a:rPr lang="en-US" altLang="ko-KR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: </a:t>
              </a: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사업장 내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8EF3CC-1904-1796-7DA2-2D286F1B74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225" y="5478907"/>
              <a:ext cx="863600" cy="3467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b="1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판단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8A91BBFB-86EC-2DA3-E4EE-B330E01ED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0250" y="5478907"/>
              <a:ext cx="8199438" cy="3467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1.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직장내 상사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부하직원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(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선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.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후배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)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라는 관계의 우위를 이용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5DAB2977-ED36-C5E3-9768-946C19F366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5988" y="6071046"/>
              <a:ext cx="6332537" cy="34677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2.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술자리를 강요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불이익 협박</a:t>
              </a:r>
              <a:r>
                <a:rPr lang="en-US" altLang="ko-KR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b="1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업무상 갑질</a:t>
              </a:r>
            </a:p>
          </p:txBody>
        </p:sp>
        <p:sp>
          <p:nvSpPr>
            <p:cNvPr id="14" name="별: 꼭짓점 7개 13">
              <a:extLst>
                <a:ext uri="{FF2B5EF4-FFF2-40B4-BE49-F238E27FC236}">
                  <a16:creationId xmlns:a16="http://schemas.microsoft.com/office/drawing/2014/main" id="{FAB3B23B-5448-7F66-4361-55323ECDC2E9}"/>
                </a:ext>
              </a:extLst>
            </p:cNvPr>
            <p:cNvSpPr/>
            <p:nvPr/>
          </p:nvSpPr>
          <p:spPr>
            <a:xfrm>
              <a:off x="8164513" y="4132263"/>
              <a:ext cx="2957512" cy="2308225"/>
            </a:xfrm>
            <a:prstGeom prst="star7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endParaRPr lang="en-US" altLang="ko-KR" sz="2800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직장내 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괴롭힘</a:t>
              </a:r>
              <a:endParaRPr lang="en-US" altLang="ko-KR" sz="3200" b="1">
                <a:solidFill>
                  <a:srgbClr val="FFFFFF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  <a:p>
              <a:pPr algn="ctr"/>
              <a:r>
                <a:rPr lang="ko-KR" altLang="en-US" sz="3200" b="1">
                  <a:solidFill>
                    <a:srgbClr val="FFFFF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인정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416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75627-F641-AE19-2A8A-3C972A221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4B5D6C2-4DF6-83DA-296A-D98A7AAB9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18C6AC8-38EC-524E-57AD-9674BFD08D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CAE6922-4ECB-5E7D-DC01-D9E80EF9B0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90F6E-9457-DE59-4FB2-31B2C9160393}"/>
              </a:ext>
            </a:extLst>
          </p:cNvPr>
          <p:cNvSpPr txBox="1"/>
          <p:nvPr/>
        </p:nvSpPr>
        <p:spPr>
          <a:xfrm>
            <a:off x="5160447" y="4137048"/>
            <a:ext cx="7045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예방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42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25427-99A4-1605-8B08-87B7FD365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ACDC57A-FDD3-FC5D-28E6-370BD830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388193B-0E63-2937-5724-256D56A8A3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20384A9-92ED-26C1-6681-70F50E6D42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AFFBCC4-DA26-1992-FE7D-EC4F1EE07D32}"/>
              </a:ext>
            </a:extLst>
          </p:cNvPr>
          <p:cNvGrpSpPr/>
          <p:nvPr/>
        </p:nvGrpSpPr>
        <p:grpSpPr>
          <a:xfrm>
            <a:off x="1548300" y="3042252"/>
            <a:ext cx="13823972" cy="2541914"/>
            <a:chOff x="918571" y="1139611"/>
            <a:chExt cx="7306858" cy="1886904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D4D5DF2F-A9E6-454A-F729-34E3661F8143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062663" y="1139611"/>
              <a:ext cx="7162766" cy="188690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460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예방을 위해 </a:t>
              </a:r>
              <a:r>
                <a:rPr lang="ko-KR" altLang="en-US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실태조사, 조직문화, 커뮤니케이션, 업무의 명확성, </a:t>
              </a:r>
              <a:br>
                <a:rPr lang="en-US" altLang="ko-KR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</a:br>
              <a:r>
                <a:rPr lang="ko-KR" altLang="en-US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권한과 책임의 적절성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등을 종합적으로 점검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노조, 노사협의회, 산업안전보건위원회 등 </a:t>
              </a:r>
              <a:r>
                <a:rPr lang="ko-KR" altLang="en-US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근로자측 참여 기구를 통해 </a:t>
              </a:r>
              <a:r>
                <a:rPr lang="en-US" altLang="ko-KR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</a:t>
              </a:r>
              <a:r>
                <a:rPr lang="ko-KR" altLang="en-US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노사가 함께 </a:t>
              </a:r>
              <a:endParaRPr lang="en-US" altLang="ko-KR" sz="2800" dirty="0">
                <a:solidFill>
                  <a:srgbClr val="247DA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endParaRP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spcAft>
                  <a:spcPct val="10000"/>
                </a:spcAft>
                <a:defRPr lang="ko-KR" altLang="en-US"/>
              </a:pPr>
              <a:r>
                <a:rPr lang="ko-KR" altLang="en-US" sz="2800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점검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하고 예방 조치를 협의하면 효과 증대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FA2981-0DE3-70C8-99E9-0E2780C1C9C1}"/>
                </a:ext>
              </a:extLst>
            </p:cNvPr>
            <p:cNvSpPr/>
            <p:nvPr/>
          </p:nvSpPr>
          <p:spPr>
            <a:xfrm>
              <a:off x="918571" y="1442806"/>
              <a:ext cx="101305" cy="1013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0576C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4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607880C-02E2-27CC-7BD4-BCE4558AA775}"/>
                </a:ext>
              </a:extLst>
            </p:cNvPr>
            <p:cNvSpPr/>
            <p:nvPr/>
          </p:nvSpPr>
          <p:spPr>
            <a:xfrm>
              <a:off x="918571" y="2295282"/>
              <a:ext cx="101305" cy="1013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0576C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2C30A8-8BBF-E67E-AC29-B4D261C42962}"/>
              </a:ext>
            </a:extLst>
          </p:cNvPr>
          <p:cNvSpPr txBox="1"/>
          <p:nvPr/>
        </p:nvSpPr>
        <p:spPr>
          <a:xfrm>
            <a:off x="1406105" y="1611070"/>
            <a:ext cx="85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예방을 위한 요인점검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480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08085-EDCE-D429-8C09-ED4C11EA2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331E62C-19A3-E275-6BF4-0E7BD7533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5388E492-D753-BD5B-9CA6-D728E4D9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A9BB1B5-6E09-8CE8-9E0E-AA288B3EB24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6AD64A95-6FCF-7DA3-3E7B-BC577538D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354668"/>
              </p:ext>
            </p:extLst>
          </p:nvPr>
        </p:nvGraphicFramePr>
        <p:xfrm>
          <a:off x="1447950" y="1708030"/>
          <a:ext cx="14778336" cy="7134044"/>
        </p:xfrm>
        <a:graphic>
          <a:graphicData uri="http://schemas.openxmlformats.org/drawingml/2006/table">
            <a:tbl>
              <a:tblPr/>
              <a:tblGrid>
                <a:gridCol w="1540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55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235"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i="0" u="none" strike="noStrike" cap="none" normalizeH="0" dirty="0">
                          <a:solidFill>
                            <a:srgbClr val="FFFFFF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영역</a:t>
                      </a:r>
                      <a:endParaRPr kumimoji="1" lang="ko-KR" altLang="en-US" sz="2000" b="1" i="0" u="none" strike="noStrike" cap="none" normalizeH="0" dirty="0">
                        <a:solidFill>
                          <a:srgbClr val="FFFFFF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i="0" u="none" strike="noStrike" cap="none" normalizeH="0" dirty="0">
                          <a:solidFill>
                            <a:srgbClr val="FFFFFF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내용</a:t>
                      </a:r>
                      <a:endParaRPr kumimoji="1" lang="ko-KR" altLang="en-US" sz="2000" b="1" i="0" u="none" strike="noStrike" cap="none" normalizeH="0" dirty="0">
                        <a:solidFill>
                          <a:srgbClr val="FFFFFF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i="0" u="none" strike="noStrike" cap="none" normalizeH="0" dirty="0">
                          <a:solidFill>
                            <a:srgbClr val="FFFFFF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측정방법</a:t>
                      </a:r>
                      <a:endParaRPr kumimoji="1" lang="ko-KR" altLang="en-US" sz="2000" b="1" i="0" u="none" strike="noStrike" cap="none" normalizeH="0" dirty="0">
                        <a:solidFill>
                          <a:srgbClr val="FFFFFF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2830"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조직문화</a:t>
                      </a:r>
                      <a:endParaRPr kumimoji="1" lang="ko-KR" altLang="en-US" sz="1800" b="1" i="0" u="none" strike="noStrike" cap="none" normalizeH="0">
                        <a:solidFill>
                          <a:srgbClr val="000000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1) 조직문화의 경직성에 대한 검토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2) 조직 내 커뮤니케이션의 원활성에 대한 검토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3) 부정적 리더십의 확인</a:t>
                      </a:r>
                    </a:p>
                    <a:p>
                      <a:pPr marL="354013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 typeface="Arial"/>
                        <a:buChar char="•"/>
                        <a:tabLst>
                          <a:tab pos="182562" algn="l"/>
                        </a:tabLst>
                        <a:defRPr lang="ko-KR" altLang="en-US"/>
                      </a:pP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직원의 자율성이 허용되지 않는 경직되고 독재적 스타일인지 </a:t>
                      </a:r>
                    </a:p>
                    <a:p>
                      <a:pPr marL="354013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 typeface="Arial"/>
                        <a:buChar char="•"/>
                        <a:tabLst>
                          <a:tab pos="182562" algn="l"/>
                        </a:tabLst>
                        <a:defRPr lang="ko-KR" altLang="en-US"/>
                      </a:pP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근로자에게 지침을 거의 또는 전혀 제공하지 않는 행위 유무</a:t>
                      </a:r>
                    </a:p>
                    <a:p>
                      <a:pPr marL="354013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 typeface="Arial"/>
                        <a:buChar char="•"/>
                        <a:tabLst>
                          <a:tab pos="182562" algn="l"/>
                        </a:tabLst>
                        <a:defRPr lang="ko-KR" altLang="en-US"/>
                      </a:pP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책임의 부적절한 비공식적 위임 여부</a:t>
                      </a:r>
                    </a:p>
                    <a:p>
                      <a:pPr marL="354013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 typeface="Arial"/>
                        <a:buChar char="•"/>
                        <a:tabLst>
                          <a:tab pos="182562" algn="l"/>
                        </a:tabLst>
                        <a:defRPr lang="ko-KR" altLang="en-US"/>
                      </a:pP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부적절한 또는 경멸적인 언어 또는 악의적인 비판과 피드백을 포함하는 학대 및      모욕적인 행동 유무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4) 사업장 내 관계의 부족함 확인</a:t>
                      </a:r>
                    </a:p>
                    <a:p>
                      <a:pPr marL="354013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 typeface="Arial"/>
                        <a:buChar char="•"/>
                        <a:defRPr lang="ko-KR" altLang="en-US"/>
                      </a:pP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의사소통 부족 / 낮은 수준의 지원 / 소속팀에서의 불화 / </a:t>
                      </a:r>
                      <a:r>
                        <a:rPr kumimoji="1" lang="ko-KR" altLang="en-US" sz="1600" b="0" i="0" u="none" strike="noStrike" cap="none" normalizeH="0" dirty="0" err="1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권한·책임의</a:t>
                      </a:r>
                      <a:r>
                        <a:rPr kumimoji="1" lang="ko-KR" altLang="en-US" sz="16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불명확성</a:t>
                      </a: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60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설문조사</a:t>
                      </a: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60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다면평가</a:t>
                      </a: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60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퇴사자 인터뷰</a:t>
                      </a: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en-US" altLang="ko-KR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82499" lvl="0" indent="-182499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endParaRPr kumimoji="1" lang="ko-KR" altLang="en-US" sz="160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979"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직무수행</a:t>
                      </a:r>
                      <a:endParaRPr kumimoji="1" lang="ko-KR" altLang="en-US" sz="1800" b="1" i="0" u="none" strike="noStrike" cap="none" normalizeH="0">
                        <a:solidFill>
                          <a:srgbClr val="000000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1) 직장 내 스트레스 요인의 존재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0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 업무에 대한 압박 및 통제 정도 / 구조조정이나 중요한 기술적 변화에 따른 조직 변화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0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 / 고용불안도 / 직장 내 행동기준이 되는 구체적인 규율 부족  / 부당노동행위  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0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 / 고객의 부당한 요구의 수용 정도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800" b="1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2) 업무시스템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0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 충분한 자료제공 및 교육훈련 여부 / 업무·작업 일정의 적절성</a:t>
                      </a:r>
                    </a:p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0" i="0" u="none" strike="noStrike" cap="none" normalizeH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/ 불합리한 업무 명령 또는 시간 제약 여부</a:t>
                      </a: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6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설문조사</a:t>
                      </a:r>
                    </a:p>
                    <a:p>
                      <a:pPr marL="171450" lvl="0" indent="-171450" defTabSz="856738">
                        <a:lnSpc>
                          <a:spcPct val="120000"/>
                        </a:lnSpc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6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노사협의회 또는 </a:t>
                      </a:r>
                      <a:br>
                        <a:rPr kumimoji="1" lang="en-US" altLang="ko-KR" sz="16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</a:br>
                      <a:r>
                        <a:rPr kumimoji="1" lang="ko-KR" altLang="en-US" sz="16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산업안전보건위원회 등 근로자협력기구에서의 의견 취합</a:t>
                      </a: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4">
            <a:extLst>
              <a:ext uri="{FF2B5EF4-FFF2-40B4-BE49-F238E27FC236}">
                <a16:creationId xmlns:a16="http://schemas.microsoft.com/office/drawing/2014/main" id="{A18CE1BF-92CD-0B18-23B4-3810C36C844E}"/>
              </a:ext>
            </a:extLst>
          </p:cNvPr>
          <p:cNvSpPr>
            <a:spLocks noChangeArrowheads="1"/>
          </p:cNvSpPr>
          <p:nvPr/>
        </p:nvSpPr>
        <p:spPr bwMode="white">
          <a:xfrm>
            <a:off x="5981146" y="674514"/>
            <a:ext cx="5922316" cy="715197"/>
          </a:xfrm>
          <a:prstGeom prst="roundRect">
            <a:avLst>
              <a:gd name="adj" fmla="val 50000"/>
            </a:avLst>
          </a:prstGeom>
          <a:solidFill>
            <a:srgbClr val="A9D5ED">
              <a:alpha val="45000"/>
            </a:srgbClr>
          </a:solidFill>
          <a:ln>
            <a:noFill/>
          </a:ln>
          <a:effectLst/>
        </p:spPr>
        <p:txBody>
          <a:bodyPr wrap="none" anchor="ctr">
            <a:noAutofit/>
          </a:bodyPr>
          <a:lstStyle>
            <a:lvl1pPr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1pPr>
            <a:lvl2pPr marL="9890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2pPr>
            <a:lvl3pPr marL="15287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3pPr>
            <a:lvl4pPr marL="206851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4pPr>
            <a:lvl5pPr marL="2608263" indent="-449263" defTabSz="898525"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5pPr>
            <a:lvl6pPr marL="30654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6pPr>
            <a:lvl7pPr marL="35226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7pPr>
            <a:lvl8pPr marL="39798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8pPr>
            <a:lvl9pPr marL="4437063" indent="-449263" defTabSz="898525" fontAlgn="base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/>
                <a:cs typeface="Arial"/>
              </a:defRPr>
            </a:lvl9pPr>
          </a:lstStyle>
          <a:p>
            <a:pPr algn="r" eaLnBrk="1" hangingPunct="1">
              <a:spcBef>
                <a:spcPct val="0"/>
              </a:spcBef>
              <a:defRPr lang="ko-KR" altLang="en-US"/>
            </a:pPr>
            <a:r>
              <a:rPr lang="ko-KR" altLang="en-US" sz="3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실태조사를 위한 </a:t>
            </a:r>
            <a:r>
              <a:rPr lang="ko-KR" altLang="en-US" sz="3200" b="1" dirty="0">
                <a:solidFill>
                  <a:srgbClr val="247D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rPr>
              <a:t>점검 체크 리스트</a:t>
            </a:r>
          </a:p>
        </p:txBody>
      </p:sp>
    </p:spTree>
    <p:extLst>
      <p:ext uri="{BB962C8B-B14F-4D97-AF65-F5344CB8AC3E}">
        <p14:creationId xmlns:p14="http://schemas.microsoft.com/office/powerpoint/2010/main" val="2302509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6CE47-CFA6-7983-9F5F-1EC3C627C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74F935F-D3C4-14A2-09E3-A810FA0A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2E149D0-1B54-7859-34F0-9BBD4C653A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F507A81-F14D-7AFD-F5BD-5FB0BBE24AE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67333B57-929B-C475-B44F-592F80493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852977"/>
              </p:ext>
            </p:extLst>
          </p:nvPr>
        </p:nvGraphicFramePr>
        <p:xfrm>
          <a:off x="765246" y="681488"/>
          <a:ext cx="15478293" cy="8256015"/>
        </p:xfrm>
        <a:graphic>
          <a:graphicData uri="http://schemas.openxmlformats.org/drawingml/2006/table">
            <a:tbl>
              <a:tblPr/>
              <a:tblGrid>
                <a:gridCol w="1403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99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752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459"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2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영역</a:t>
                      </a:r>
                      <a:endParaRPr kumimoji="1" lang="ko-KR" altLang="en-US" sz="1200" b="1" i="0" u="none" strike="noStrike" cap="none" normalizeH="0">
                        <a:solidFill>
                          <a:srgbClr val="FFFFFF"/>
                        </a:solidFill>
                        <a:latin typeface="나눔바른고딕"/>
                        <a:ea typeface="나눔바른고딕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2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내용</a:t>
                      </a:r>
                      <a:endParaRPr kumimoji="1" lang="ko-KR" altLang="en-US" sz="1200" b="1" i="0" u="none" strike="noStrike" cap="none" normalizeH="0">
                        <a:solidFill>
                          <a:srgbClr val="FFFFFF"/>
                        </a:solidFill>
                        <a:latin typeface="나눔바른고딕"/>
                        <a:ea typeface="나눔바른고딕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200" b="1" i="0" u="none" strike="noStrike" cap="none" normalizeH="0">
                          <a:solidFill>
                            <a:srgbClr val="FFFFFF"/>
                          </a:solidFill>
                          <a:effectLst/>
                          <a:latin typeface="나눔바른고딕"/>
                          <a:ea typeface="나눔바른고딕"/>
                          <a:cs typeface="함초롬돋움"/>
                        </a:rPr>
                        <a:t>측정방법</a:t>
                      </a:r>
                      <a:endParaRPr kumimoji="1" lang="ko-KR" altLang="en-US" sz="1200" b="1" i="0" u="none" strike="noStrike" cap="none" normalizeH="0">
                        <a:solidFill>
                          <a:srgbClr val="FFFFFF"/>
                        </a:solidFill>
                        <a:latin typeface="나눔바른고딕"/>
                        <a:ea typeface="나눔바른고딕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47D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74979">
                <a:tc>
                  <a:txBody>
                    <a:bodyPr/>
                    <a:lstStyle/>
                    <a:p>
                      <a:pPr lvl="0" algn="ctr" defTabSz="856738" latinLnBrk="0">
                        <a:lnSpc>
                          <a:spcPct val="120000"/>
                        </a:lnSpc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직장 내</a:t>
                      </a:r>
                    </a:p>
                    <a:p>
                      <a:pPr lvl="0" algn="ctr" defTabSz="856738" latinLnBrk="0">
                        <a:lnSpc>
                          <a:spcPct val="120000"/>
                        </a:lnSpc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괴롭힘</a:t>
                      </a:r>
                    </a:p>
                    <a:p>
                      <a:pPr lvl="0" algn="ctr" defTabSz="856738" latinLnBrk="0">
                        <a:lnSpc>
                          <a:spcPct val="120000"/>
                        </a:lnSpc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실태 </a:t>
                      </a:r>
                    </a:p>
                    <a:p>
                      <a:pPr lvl="0" algn="ctr" defTabSz="856738" latinLnBrk="0">
                        <a:lnSpc>
                          <a:spcPct val="120000"/>
                        </a:lnSpc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2000" b="1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파악</a:t>
                      </a:r>
                    </a:p>
                    <a:p>
                      <a:pPr lvl="0" algn="ctr" defTabSz="856738" latinLnBrk="0">
                        <a:lnSpc>
                          <a:spcPct val="120000"/>
                        </a:lnSpc>
                        <a:buClrTx/>
                        <a:buFontTx/>
                        <a:buNone/>
                        <a:defRPr lang="ko-KR" altLang="en-US"/>
                      </a:pPr>
                      <a:endParaRPr kumimoji="1" lang="ko-KR" altLang="en-US" sz="2000" b="1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나의 업무 능력이나 성과를 인정하지 않거나 조롱했다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훈련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승진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보상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일상적인 대우 등에서 차별했다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3.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내 본연의 업무와 상관없이 모두가 꺼리는 힘든 업무를 주었다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4.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정당한 이유 없이 본연의 업무와 관계없는 허드렛일만 시키거나 일을 거의 주지 않았다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5.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내 업무와 관련된 중요한 정보나 의사결정 과정에서 나를 제외했다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6.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내 성과를 가로채거나 성과 달성을 방해했다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7.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휴가나 병가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각종 복지혜택 등을 쓰지 못하도록 압력을 주었다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8.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일하거나 휴식하는 모습을 지나치게 감시했다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 (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예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: CCTV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를 통한 감시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9.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사고위험이 있는 작업을 할 때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주의사항이나 안전장비를 전달해주지 않았다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10.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상사의 관혼상제나 개인적인 일상생활과 관련된 일을 하도록 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.(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예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: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개인 심부름 등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11.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부서이동 또는 퇴사를 강요했다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12.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누군가 업무수행 과정에서 정당한 이유 없이 사소한 일에 트집을 잡거나 시비를 걸었다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13.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누군가 내 개인사에 대한 뒷담화나 소문을 퍼뜨렸다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14.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신체적인 위협이나 폭력을 가했다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 (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예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: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물건던지기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주먹질 등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15.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욕설이나 위협적인 말을 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16.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나를 부당하게 의심하거나 누명을 씌웠다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17.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누군가 내 물건을 허락 없이 가져가거나 망가뜨렸다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18.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다른 사람들 앞에서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(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또는 온라인상에서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나에게 모욕감을 주는 언행을 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19.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내 의사와 상관없이 음주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·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흡연을 강요했다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20.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내 의사와 관계없이 회식 참여를 강요했다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21.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나를 업무 외의 대화나 친목 모임에서 제외했다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22.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나의 정당한 건의사항이나 의견을 무시했다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23.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나의 의사와 관계없이 불필요한 추가근무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(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야근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800" dirty="0" err="1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주말출근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등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를 강요했다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  <a:p>
                      <a:pPr marL="35941" lvl="0" defTabSz="856738">
                        <a:spcAft>
                          <a:spcPts val="1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24. </a:t>
                      </a:r>
                      <a:r>
                        <a:rPr kumimoji="1" lang="ko-KR" altLang="en-US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정당한 이유 없이 반성문을 쓰게 하거나 징계를 했다</a:t>
                      </a:r>
                      <a:r>
                        <a:rPr kumimoji="1" lang="en-US" altLang="ko-KR" sz="180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.</a:t>
                      </a: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설문조사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다면평가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퇴사자 인터뷰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노사협의회 또는 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산업안전보건위원회 등 근로자협력기구에서의 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의견 취합</a:t>
                      </a:r>
                    </a:p>
                    <a:p>
                      <a:pPr marL="182563" lvl="0" indent="-182563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ko-KR" altLang="en-US" sz="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en-US" altLang="ko-KR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※ </a:t>
                      </a: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본 실태파악을 위한 점검사항은 </a:t>
                      </a:r>
                      <a:r>
                        <a:rPr kumimoji="1" lang="en-US" altLang="ko-KR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KICQ(2016)</a:t>
                      </a: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를 인용한 것으로서</a:t>
                      </a:r>
                      <a:r>
                        <a:rPr kumimoji="1" lang="en-US" altLang="ko-KR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각 사업장에서 금지하는 직장 내 괴롭힘 행위를 </a:t>
                      </a: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 기준으로 자율적으로 </a:t>
                      </a: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r>
                        <a:rPr kumimoji="1" lang="ko-KR" altLang="en-US" sz="18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   조정 가능</a:t>
                      </a: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en-US" altLang="ko-KR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  <a:p>
                      <a:pPr marL="174625" lvl="0" indent="-174625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None/>
                        <a:defRPr lang="ko-KR" altLang="en-US"/>
                      </a:pPr>
                      <a:endParaRPr kumimoji="1" lang="ko-KR" altLang="en-US" sz="1800" b="0" i="0" u="none" strike="noStrike" cap="none" normalizeH="0" dirty="0">
                        <a:solidFill>
                          <a:srgbClr val="000000"/>
                        </a:solidFill>
                        <a:effectLst/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577">
                <a:tc>
                  <a:txBody>
                    <a:bodyPr/>
                    <a:lstStyle/>
                    <a:p>
                      <a:pPr marL="0" lvl="0" indent="0" algn="ctr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600" b="1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근로자</a:t>
                      </a:r>
                      <a:endParaRPr kumimoji="1" lang="ko-KR" altLang="en-US" sz="1600" b="1" i="0" u="none" strike="noStrike" cap="none" normalizeH="0" dirty="0">
                        <a:solidFill>
                          <a:srgbClr val="000000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FontTx/>
                        <a:buNone/>
                        <a:defRPr lang="ko-KR" altLang="en-US"/>
                      </a:pP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직무만족도: 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 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이직 의사 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/ 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신체적 건강상태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(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건강검진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병가 등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) / 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우울증</a:t>
                      </a:r>
                      <a:r>
                        <a:rPr kumimoji="1" lang="en-US" altLang="ko-KR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불안 등 정신적 건강상태</a:t>
                      </a:r>
                      <a:endParaRPr kumimoji="1" lang="ko-KR" altLang="en-US" sz="1400" b="0" i="0" u="none" strike="noStrike" cap="none" normalizeH="0" dirty="0">
                        <a:solidFill>
                          <a:srgbClr val="000000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함초롬돋움"/>
                      </a:endParaRP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247DAE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설문조사</a:t>
                      </a:r>
                    </a:p>
                    <a:p>
                      <a:pPr marL="171450" lvl="0" indent="-171450" algn="l" defTabSz="856738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 typeface="나눔바른고딕"/>
                        <a:buChar char="–"/>
                        <a:defRPr lang="ko-KR" altLang="en-US"/>
                      </a:pPr>
                      <a:r>
                        <a:rPr kumimoji="1" lang="ko-KR" altLang="en-US" sz="1400" b="0" i="0" u="none" strike="noStrike" cap="none" normalizeH="0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함초롬돋움"/>
                        </a:rPr>
                        <a:t>정기건강검진 등</a:t>
                      </a:r>
                    </a:p>
                  </a:txBody>
                  <a:tcPr marL="91482" marR="91482" marT="45741" marB="45741" anchor="ctr" horzOverflow="overflow">
                    <a:lnL w="12700" cap="flat" cmpd="sng" algn="ctr">
                      <a:solidFill>
                        <a:srgbClr val="247DAE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247DAE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247DAE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5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016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80934-5B5A-4111-694C-F3067EA52287}"/>
              </a:ext>
            </a:extLst>
          </p:cNvPr>
          <p:cNvSpPr txBox="1"/>
          <p:nvPr/>
        </p:nvSpPr>
        <p:spPr>
          <a:xfrm>
            <a:off x="2746319" y="4137048"/>
            <a:ext cx="118737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실태 및 금지법 시행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A6BF7-4EFD-C215-A7AB-9E783504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E8C7C00-A59C-C0BE-5AF8-2D5A6CF31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96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9D6E2BC-B416-3BE7-7E0B-90B58BF3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634BB1F-B023-CEFB-9B6A-28CD37D719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2B8E516-1D8C-2D15-3306-5EE7F7090318}"/>
              </a:ext>
            </a:extLst>
          </p:cNvPr>
          <p:cNvGrpSpPr/>
          <p:nvPr/>
        </p:nvGrpSpPr>
        <p:grpSpPr>
          <a:xfrm>
            <a:off x="1504585" y="3691707"/>
            <a:ext cx="14546989" cy="2099549"/>
            <a:chOff x="985246" y="1296819"/>
            <a:chExt cx="7287807" cy="1683806"/>
          </a:xfrm>
        </p:grpSpPr>
        <p:sp>
          <p:nvSpPr>
            <p:cNvPr id="3" name="Rectangle 5">
              <a:extLst>
                <a:ext uri="{FF2B5EF4-FFF2-40B4-BE49-F238E27FC236}">
                  <a16:creationId xmlns:a16="http://schemas.microsoft.com/office/drawing/2014/main" id="{2473C833-3C22-2D58-7BE4-811771B605FD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110287" y="1296819"/>
              <a:ext cx="7162766" cy="168380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anchor="t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lnSpc>
                  <a:spcPct val="130000"/>
                </a:lnSpc>
                <a:spcAft>
                  <a:spcPts val="1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예방교육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 err="1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리플릿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배포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포스터 게시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급여명세서에 문구 삽입 등 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</a:t>
              </a:r>
              <a:r>
                <a:rPr lang="ko-KR" altLang="en-US" sz="2800" b="1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다양한 방식으로 제도 홍보</a:t>
              </a:r>
            </a:p>
            <a:p>
              <a:pPr>
                <a:lnSpc>
                  <a:spcPct val="130000"/>
                </a:lnSpc>
                <a:spcAft>
                  <a:spcPts val="1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근로자들이 신고 및 구제절차에 쉽게 접근할 수 있도록 교육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·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홍보하여 주지시키고 </a:t>
              </a:r>
              <a:endParaRPr lang="en-US" altLang="ko-KR" sz="28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endParaRPr>
            </a:p>
            <a:p>
              <a:pPr>
                <a:lnSpc>
                  <a:spcPct val="130000"/>
                </a:lnSpc>
                <a:spcAft>
                  <a:spcPts val="1400"/>
                </a:spcAft>
                <a:defRPr lang="ko-KR" altLang="en-US"/>
              </a:pPr>
              <a:r>
                <a:rPr lang="ko-KR" altLang="en-US" sz="2800" b="1" dirty="0">
                  <a:solidFill>
                    <a:srgbClr val="247DA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캠페인 기간을 정해 집중 홍보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B324FCF-D97E-B3C6-9C8D-26407FB44E56}"/>
                </a:ext>
              </a:extLst>
            </p:cNvPr>
            <p:cNvSpPr/>
            <p:nvPr/>
          </p:nvSpPr>
          <p:spPr>
            <a:xfrm>
              <a:off x="985246" y="1506666"/>
              <a:ext cx="101305" cy="1013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0576C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B31B962-F9E5-13E4-EA45-38969A1F821B}"/>
                </a:ext>
              </a:extLst>
            </p:cNvPr>
            <p:cNvSpPr/>
            <p:nvPr/>
          </p:nvSpPr>
          <p:spPr>
            <a:xfrm>
              <a:off x="985246" y="2379273"/>
              <a:ext cx="101305" cy="10130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40576C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1F5A8EA-B9CC-ECEE-E0B7-AC7DB892225C}"/>
              </a:ext>
            </a:extLst>
          </p:cNvPr>
          <p:cNvSpPr txBox="1"/>
          <p:nvPr/>
        </p:nvSpPr>
        <p:spPr>
          <a:xfrm>
            <a:off x="1406105" y="2218730"/>
            <a:ext cx="851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예방을 위한 다양한 방식의 홍보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30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66A8-06E1-7346-5783-E094AA1FF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2BF6DBF3-FB63-4AE8-D4A7-EA42B011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9717E41A-EDDA-91B3-03AC-504ADB12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FE0EA28-C35A-D8A8-6166-86DBEBDA348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E30978-6B6A-0506-A3D4-C61088DE8095}"/>
              </a:ext>
            </a:extLst>
          </p:cNvPr>
          <p:cNvSpPr txBox="1"/>
          <p:nvPr/>
        </p:nvSpPr>
        <p:spPr>
          <a:xfrm>
            <a:off x="5160447" y="4137048"/>
            <a:ext cx="70455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예방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87033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663EA-0970-24C0-B860-53896EC3F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8DA2EF8-FD93-B0D2-AF72-66EFC0CA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6645843-93F4-49FE-54D7-BB61B408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0A0B1AC-05A1-D258-FC74-3D5CE6ADDD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96B501EA-93B8-58F2-7AEF-252092A4AC16}"/>
              </a:ext>
            </a:extLst>
          </p:cNvPr>
          <p:cNvGrpSpPr/>
          <p:nvPr/>
        </p:nvGrpSpPr>
        <p:grpSpPr>
          <a:xfrm>
            <a:off x="1151181" y="1475251"/>
            <a:ext cx="14134384" cy="7781561"/>
            <a:chOff x="565027" y="1409911"/>
            <a:chExt cx="8442149" cy="5006634"/>
          </a:xfrm>
        </p:grpSpPr>
        <p:sp>
          <p:nvSpPr>
            <p:cNvPr id="2" name="Rectangle 13">
              <a:extLst>
                <a:ext uri="{FF2B5EF4-FFF2-40B4-BE49-F238E27FC236}">
                  <a16:creationId xmlns:a16="http://schemas.microsoft.com/office/drawing/2014/main" id="{F5A0A647-EB71-8321-AA49-6DB2221206E8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038693" y="2694273"/>
              <a:ext cx="1835641" cy="5291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mpd="sng">
              <a:solidFill>
                <a:srgbClr val="B25A5A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행위자로부터 분리만을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원하는 경우</a:t>
              </a:r>
            </a:p>
          </p:txBody>
        </p:sp>
        <p:sp>
          <p:nvSpPr>
            <p:cNvPr id="3" name="Rectangle 14">
              <a:extLst>
                <a:ext uri="{FF2B5EF4-FFF2-40B4-BE49-F238E27FC236}">
                  <a16:creationId xmlns:a16="http://schemas.microsoft.com/office/drawing/2014/main" id="{26012C59-9F53-57B0-8116-6ED9243CD377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161215" y="2694273"/>
              <a:ext cx="2093244" cy="5291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mpd="sng">
              <a:solidFill>
                <a:srgbClr val="B25A5A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행위자의 사과 등 당사자 간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합의를 원하는 경우</a:t>
              </a:r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CF29D089-A4ED-66A2-D304-BE5A73692765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6465242" y="2694274"/>
              <a:ext cx="1983074" cy="4896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cmpd="sng">
              <a:solidFill>
                <a:srgbClr val="B25A5A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회사 차원의 조사를 통한</a:t>
              </a:r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해결을 원하는 경우</a:t>
              </a:r>
            </a:p>
          </p:txBody>
        </p:sp>
        <p:sp>
          <p:nvSpPr>
            <p:cNvPr id="8" name="Rectangle 13">
              <a:extLst>
                <a:ext uri="{FF2B5EF4-FFF2-40B4-BE49-F238E27FC236}">
                  <a16:creationId xmlns:a16="http://schemas.microsoft.com/office/drawing/2014/main" id="{5DE1C63F-F296-4CC8-BE3F-3D32C593151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038694" y="3570183"/>
              <a:ext cx="1835641" cy="612000"/>
            </a:xfrm>
            <a:prstGeom prst="roundRect">
              <a:avLst>
                <a:gd name="adj" fmla="val 16667"/>
              </a:avLst>
            </a:prstGeom>
            <a:solidFill>
              <a:srgbClr val="F5ECEC"/>
            </a:solidFill>
            <a:ln w="9525" cmpd="sng">
              <a:solidFill>
                <a:srgbClr val="9A4848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no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>
                <a:spcBef>
                  <a:spcPct val="0"/>
                </a:spcBef>
                <a:defRPr lang="ko-KR" altLang="en-US"/>
              </a:pP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(</a:t>
              </a: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조사 생략</a:t>
              </a:r>
              <a:r>
                <a:rPr lang="en-US" altLang="ko-KR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)</a:t>
              </a:r>
            </a:p>
          </p:txBody>
        </p:sp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EF83AE3F-ADEA-FE31-6744-15706B71583A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4161215" y="3570183"/>
              <a:ext cx="2093245" cy="612000"/>
            </a:xfrm>
            <a:prstGeom prst="roundRect">
              <a:avLst>
                <a:gd name="adj" fmla="val 16667"/>
              </a:avLst>
            </a:prstGeom>
            <a:solidFill>
              <a:srgbClr val="F5ECEC"/>
            </a:solidFill>
            <a:ln w="9525" cmpd="sng">
              <a:solidFill>
                <a:srgbClr val="9A4848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no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약식조사 후</a:t>
              </a:r>
            </a:p>
            <a:p>
              <a:pPr algn="ctr"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사업주에게 조사 보고</a:t>
              </a:r>
            </a:p>
          </p:txBody>
        </p:sp>
        <p:sp>
          <p:nvSpPr>
            <p:cNvPr id="10" name="Rectangle 15">
              <a:extLst>
                <a:ext uri="{FF2B5EF4-FFF2-40B4-BE49-F238E27FC236}">
                  <a16:creationId xmlns:a16="http://schemas.microsoft.com/office/drawing/2014/main" id="{8E4FE2F8-0A9E-DF21-5A51-34CACDD29A90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6465242" y="3570183"/>
              <a:ext cx="1983074" cy="612000"/>
            </a:xfrm>
            <a:prstGeom prst="roundRect">
              <a:avLst>
                <a:gd name="adj" fmla="val 16667"/>
              </a:avLst>
            </a:prstGeom>
            <a:solidFill>
              <a:srgbClr val="F5ECEC"/>
            </a:solidFill>
            <a:ln w="9525" cmpd="sng">
              <a:solidFill>
                <a:srgbClr val="9A4848"/>
              </a:solidFill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>
              <a:no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algn="ctr">
                <a:spcBef>
                  <a:spcPct val="0"/>
                </a:spcBef>
                <a:defRPr lang="ko-KR" altLang="en-US"/>
              </a:pPr>
              <a:r>
                <a:rPr lang="ko-KR" altLang="en-US" sz="1800">
                  <a:solidFill>
                    <a:schemeClr val="tx1">
                      <a:lumMod val="65000"/>
                      <a:lumOff val="35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정식조사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75503BE-EDAB-BD20-44FF-9C48DFCAB90B}"/>
                </a:ext>
              </a:extLst>
            </p:cNvPr>
            <p:cNvGrpSpPr/>
            <p:nvPr/>
          </p:nvGrpSpPr>
          <p:grpSpPr>
            <a:xfrm>
              <a:off x="2882370" y="3343202"/>
              <a:ext cx="4735826" cy="147532"/>
              <a:chOff x="2882370" y="3343202"/>
              <a:chExt cx="4735826" cy="147532"/>
            </a:xfrm>
          </p:grpSpPr>
          <p:sp>
            <p:nvSpPr>
              <p:cNvPr id="12" name="자유형 40">
                <a:extLst>
                  <a:ext uri="{FF2B5EF4-FFF2-40B4-BE49-F238E27FC236}">
                    <a16:creationId xmlns:a16="http://schemas.microsoft.com/office/drawing/2014/main" id="{67F43758-D1BC-FB5B-114E-B6E93BDD3C7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2882746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3" name="자유형 40">
                <a:extLst>
                  <a:ext uri="{FF2B5EF4-FFF2-40B4-BE49-F238E27FC236}">
                    <a16:creationId xmlns:a16="http://schemas.microsoft.com/office/drawing/2014/main" id="{9E1A84F1-1B3C-571C-B242-2AEFC44282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5164109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4" name="자유형 40">
                <a:extLst>
                  <a:ext uri="{FF2B5EF4-FFF2-40B4-BE49-F238E27FC236}">
                    <a16:creationId xmlns:a16="http://schemas.microsoft.com/office/drawing/2014/main" id="{557ACCD6-57C3-C0C5-DE7C-8BCC7721661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7470288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6BBEDDC-82F6-C978-7D79-E9EB5A351E9A}"/>
                </a:ext>
              </a:extLst>
            </p:cNvPr>
            <p:cNvSpPr/>
            <p:nvPr/>
          </p:nvSpPr>
          <p:spPr>
            <a:xfrm>
              <a:off x="2042666" y="4522807"/>
              <a:ext cx="1831669" cy="1029481"/>
            </a:xfrm>
            <a:prstGeom prst="roundRect">
              <a:avLst>
                <a:gd name="adj" fmla="val 16667"/>
              </a:avLst>
            </a:prstGeom>
            <a:solidFill>
              <a:srgbClr val="E8D3D3"/>
            </a:solidFill>
            <a:ln>
              <a:solidFill>
                <a:srgbClr val="672F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괴롭힘 상담 보고서 작성</a:t>
              </a:r>
              <a:r>
                <a:rPr lang="en-US" altLang="ko-KR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사업주에게 보고하여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적절하게 조치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BFD8700-A3F5-CA58-0DCB-EC03D4FE56B3}"/>
                </a:ext>
              </a:extLst>
            </p:cNvPr>
            <p:cNvSpPr/>
            <p:nvPr/>
          </p:nvSpPr>
          <p:spPr>
            <a:xfrm>
              <a:off x="4141842" y="4522808"/>
              <a:ext cx="2112618" cy="1028849"/>
            </a:xfrm>
            <a:prstGeom prst="roundRect">
              <a:avLst>
                <a:gd name="adj" fmla="val 16667"/>
              </a:avLst>
            </a:prstGeom>
            <a:solidFill>
              <a:srgbClr val="E8D3D3"/>
            </a:solidFill>
            <a:ln>
              <a:solidFill>
                <a:srgbClr val="672F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행위자에게 피해자 요구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spcAft>
                  <a:spcPts val="200"/>
                </a:spcAft>
                <a:defRPr lang="ko-KR" altLang="en-US"/>
              </a:pPr>
              <a:r>
                <a:rPr lang="ko-KR" altLang="en-US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전달 및 합의 도출</a:t>
              </a:r>
              <a:endParaRPr lang="ko-KR" altLang="en-US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endParaRPr lang="ko-KR" altLang="en-US" sz="500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endParaRP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600" dirty="0">
                  <a:solidFill>
                    <a:srgbClr val="672F2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* 합의 결렬 시 피해자 </a:t>
              </a:r>
              <a:r>
                <a:rPr lang="ko-KR" altLang="en-US" sz="1600" dirty="0" err="1">
                  <a:solidFill>
                    <a:srgbClr val="672F2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재상담</a:t>
              </a:r>
              <a:r>
                <a:rPr lang="ko-KR" altLang="en-US" sz="1600" dirty="0">
                  <a:solidFill>
                    <a:srgbClr val="672F2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후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1600" b="0" spc="-30" dirty="0">
                  <a:solidFill>
                    <a:srgbClr val="672F2F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정식조사 의뢰 등 피해자 의사 확인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645DD5FA-840F-BFC6-F054-B363FA6C90C2}"/>
                </a:ext>
              </a:extLst>
            </p:cNvPr>
            <p:cNvSpPr/>
            <p:nvPr/>
          </p:nvSpPr>
          <p:spPr>
            <a:xfrm>
              <a:off x="6521967" y="4522807"/>
              <a:ext cx="1926349" cy="961625"/>
            </a:xfrm>
            <a:prstGeom prst="roundRect">
              <a:avLst>
                <a:gd name="adj" fmla="val 16667"/>
              </a:avLst>
            </a:prstGeom>
            <a:solidFill>
              <a:srgbClr val="E8D3D3"/>
            </a:solidFill>
            <a:ln>
              <a:solidFill>
                <a:srgbClr val="672F2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행위자에 대한</a:t>
              </a:r>
            </a:p>
            <a:p>
              <a:pPr algn="ctr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>
                  <a:solidFill>
                    <a:schemeClr val="tx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징계 등 조치</a:t>
              </a: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8D1C10A6-036A-56A8-8FAD-4D69B2FAAA77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77115" y="1409911"/>
              <a:ext cx="1455317" cy="297034"/>
            </a:xfrm>
            <a:prstGeom prst="rect">
              <a:avLst/>
            </a:prstGeom>
            <a:noFill/>
            <a:ln w="9525" cmpd="sng">
              <a:noFill/>
              <a:miter/>
            </a:ln>
            <a:effectLst/>
          </p:spPr>
          <p:txBody>
            <a:bodyPr wrap="squar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신고, 인지</a:t>
              </a:r>
            </a:p>
          </p:txBody>
        </p:sp>
        <p:sp>
          <p:nvSpPr>
            <p:cNvPr id="19" name="Rectangle 27">
              <a:extLst>
                <a:ext uri="{FF2B5EF4-FFF2-40B4-BE49-F238E27FC236}">
                  <a16:creationId xmlns:a16="http://schemas.microsoft.com/office/drawing/2014/main" id="{744C5458-43E5-E9CB-2482-89C994381611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258412" y="5824944"/>
              <a:ext cx="6748764" cy="29703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spcBef>
                  <a:spcPct val="0"/>
                </a:spcBef>
                <a:defRPr lang="ko-KR" altLang="en-US"/>
              </a:pPr>
              <a:r>
                <a:rPr lang="ko-KR" alt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합의사항 이행여부, 피해자에 대한 후속적인 괴롭힘 피해 여부 등</a:t>
              </a: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104689C5-33E0-9034-F537-6E7959369F9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962389" y="1475175"/>
              <a:ext cx="208027" cy="208027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26A6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77F79077-BE40-F404-4D8E-2E244AC6F65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979336" y="2064758"/>
              <a:ext cx="208027" cy="208027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26A6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2" name="Freeform 45">
              <a:extLst>
                <a:ext uri="{FF2B5EF4-FFF2-40B4-BE49-F238E27FC236}">
                  <a16:creationId xmlns:a16="http://schemas.microsoft.com/office/drawing/2014/main" id="{401F8359-392E-8E77-C64B-CCE9514AC06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2059633" y="5875441"/>
              <a:ext cx="208027" cy="208027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B26A68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B48A43C2-4DFF-1537-9FB8-6E977CE39F34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2177116" y="1966832"/>
              <a:ext cx="5233820" cy="6178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신고인 및 피해자 상담을 통해 사건개요 및 피해자 요구 파악</a:t>
              </a:r>
            </a:p>
            <a:p>
              <a:pPr eaLnBrk="1" hangingPunct="1">
                <a:lnSpc>
                  <a:spcPct val="120000"/>
                </a:lnSpc>
                <a:spcBef>
                  <a:spcPct val="0"/>
                </a:spcBef>
                <a:defRPr lang="ko-KR" altLang="en-US"/>
              </a:pPr>
              <a:r>
                <a:rPr lang="ko-KR" alt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</a:t>
              </a:r>
              <a:r>
                <a:rPr lang="ko-KR" altLang="en-US" sz="2400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→</a:t>
              </a:r>
              <a:r>
                <a:rPr lang="ko-KR" altLang="en-US" sz="2400">
                  <a:solidFill>
                    <a:schemeClr val="tx1">
                      <a:lumMod val="90000"/>
                      <a:lumOff val="10000"/>
                    </a:schemeClr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 피해자 요구를 바탕으로 1차적 해결방식 결정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286EAD4-6E44-602D-0CB2-0453D9946788}"/>
                </a:ext>
              </a:extLst>
            </p:cNvPr>
            <p:cNvGrpSpPr/>
            <p:nvPr/>
          </p:nvGrpSpPr>
          <p:grpSpPr>
            <a:xfrm>
              <a:off x="565027" y="1415347"/>
              <a:ext cx="1420184" cy="5001198"/>
              <a:chOff x="316329" y="1345428"/>
              <a:chExt cx="1420184" cy="5001198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9EE712CE-A0EB-3118-7E69-B3234F4E7891}"/>
                  </a:ext>
                </a:extLst>
              </p:cNvPr>
              <p:cNvGrpSpPr/>
              <p:nvPr/>
            </p:nvGrpSpPr>
            <p:grpSpPr>
              <a:xfrm>
                <a:off x="497743" y="1345428"/>
                <a:ext cx="1057363" cy="5001198"/>
                <a:chOff x="426614" y="1345428"/>
                <a:chExt cx="1144720" cy="5001198"/>
              </a:xfrm>
            </p:grpSpPr>
            <p:sp>
              <p:nvSpPr>
                <p:cNvPr id="31" name="화살표: 갈매기형 수장 30">
                  <a:extLst>
                    <a:ext uri="{FF2B5EF4-FFF2-40B4-BE49-F238E27FC236}">
                      <a16:creationId xmlns:a16="http://schemas.microsoft.com/office/drawing/2014/main" id="{390617FF-7448-A333-8A03-ED3A393A757F}"/>
                    </a:ext>
                  </a:extLst>
                </p:cNvPr>
                <p:cNvSpPr/>
                <p:nvPr/>
              </p:nvSpPr>
              <p:spPr>
                <a:xfrm rot="5400000">
                  <a:off x="148507" y="2096368"/>
                  <a:ext cx="1700936" cy="1144716"/>
                </a:xfrm>
                <a:prstGeom prst="chevron">
                  <a:avLst>
                    <a:gd name="adj" fmla="val 15990"/>
                  </a:avLst>
                </a:prstGeom>
                <a:solidFill>
                  <a:srgbClr val="B25A5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4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2" name="화살표: 갈매기형 수장 31">
                  <a:extLst>
                    <a:ext uri="{FF2B5EF4-FFF2-40B4-BE49-F238E27FC236}">
                      <a16:creationId xmlns:a16="http://schemas.microsoft.com/office/drawing/2014/main" id="{C52D61B3-4CC6-EBE7-32D0-1EB792AEE051}"/>
                    </a:ext>
                  </a:extLst>
                </p:cNvPr>
                <p:cNvSpPr/>
                <p:nvPr/>
              </p:nvSpPr>
              <p:spPr>
                <a:xfrm rot="5400000">
                  <a:off x="505425" y="3330916"/>
                  <a:ext cx="987101" cy="1144716"/>
                </a:xfrm>
                <a:prstGeom prst="chevron">
                  <a:avLst>
                    <a:gd name="adj" fmla="val 18015"/>
                  </a:avLst>
                </a:prstGeom>
                <a:solidFill>
                  <a:srgbClr val="9A484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4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3" name="화살표: 갈매기형 수장 32">
                  <a:extLst>
                    <a:ext uri="{FF2B5EF4-FFF2-40B4-BE49-F238E27FC236}">
                      <a16:creationId xmlns:a16="http://schemas.microsoft.com/office/drawing/2014/main" id="{2CA7ABDE-3467-9986-C935-48CFD4A8BC40}"/>
                    </a:ext>
                  </a:extLst>
                </p:cNvPr>
                <p:cNvSpPr/>
                <p:nvPr/>
              </p:nvSpPr>
              <p:spPr>
                <a:xfrm rot="5400000">
                  <a:off x="280997" y="4430313"/>
                  <a:ext cx="1435952" cy="1144716"/>
                </a:xfrm>
                <a:prstGeom prst="chevron">
                  <a:avLst>
                    <a:gd name="adj" fmla="val 17936"/>
                  </a:avLst>
                </a:prstGeom>
                <a:solidFill>
                  <a:srgbClr val="863E3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4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082933F-CA8F-D206-2051-0A79D80C9ABC}"/>
                    </a:ext>
                  </a:extLst>
                </p:cNvPr>
                <p:cNvSpPr/>
                <p:nvPr/>
              </p:nvSpPr>
              <p:spPr>
                <a:xfrm rot="5400000">
                  <a:off x="612888" y="5388184"/>
                  <a:ext cx="772168" cy="1144716"/>
                </a:xfrm>
                <a:prstGeom prst="chevron">
                  <a:avLst>
                    <a:gd name="adj" fmla="val 25866"/>
                  </a:avLst>
                </a:prstGeom>
                <a:solidFill>
                  <a:srgbClr val="672F2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4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5" name="화살표: 오각형 34">
                  <a:extLst>
                    <a:ext uri="{FF2B5EF4-FFF2-40B4-BE49-F238E27FC236}">
                      <a16:creationId xmlns:a16="http://schemas.microsoft.com/office/drawing/2014/main" id="{457755D8-A854-2303-DC23-4EBAA4B7098F}"/>
                    </a:ext>
                  </a:extLst>
                </p:cNvPr>
                <p:cNvSpPr/>
                <p:nvPr/>
              </p:nvSpPr>
              <p:spPr>
                <a:xfrm rot="5400000">
                  <a:off x="705810" y="1066233"/>
                  <a:ext cx="586326" cy="1144715"/>
                </a:xfrm>
                <a:prstGeom prst="homePlate">
                  <a:avLst>
                    <a:gd name="adj" fmla="val 29828"/>
                  </a:avLst>
                </a:prstGeom>
                <a:solidFill>
                  <a:srgbClr val="B26A6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400">
                    <a:solidFill>
                      <a:schemeClr val="tx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26" name="Rectangle 4">
                <a:extLst>
                  <a:ext uri="{FF2B5EF4-FFF2-40B4-BE49-F238E27FC236}">
                    <a16:creationId xmlns:a16="http://schemas.microsoft.com/office/drawing/2014/main" id="{4E7030C9-9105-5E31-BE1E-9C5467E9A5E2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439569" y="1394724"/>
                <a:ext cx="1173705" cy="297034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4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사건 접수       </a:t>
                </a: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31DD83C9-E3A5-56A2-BF3B-351907208E9A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439569" y="3775235"/>
                <a:ext cx="1173705" cy="336638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8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조사</a:t>
                </a:r>
              </a:p>
            </p:txBody>
          </p: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C3DD1D42-9B95-B7E7-0962-4BAFB9470FEE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439569" y="2485588"/>
                <a:ext cx="1173705" cy="336638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8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상담</a:t>
                </a:r>
              </a:p>
            </p:txBody>
          </p:sp>
          <p:sp>
            <p:nvSpPr>
              <p:cNvPr id="29" name="Rectangle 8">
                <a:extLst>
                  <a:ext uri="{FF2B5EF4-FFF2-40B4-BE49-F238E27FC236}">
                    <a16:creationId xmlns:a16="http://schemas.microsoft.com/office/drawing/2014/main" id="{2FFD39FC-53BE-A565-6F07-1EF34D774E41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316329" y="4646520"/>
                <a:ext cx="1420184" cy="534661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4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괴롭힘 사실</a:t>
                </a:r>
              </a:p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4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확인 및 조치</a:t>
                </a:r>
              </a:p>
            </p:txBody>
          </p:sp>
          <p:sp>
            <p:nvSpPr>
              <p:cNvPr id="30" name="Rectangle 9">
                <a:extLst>
                  <a:ext uri="{FF2B5EF4-FFF2-40B4-BE49-F238E27FC236}">
                    <a16:creationId xmlns:a16="http://schemas.microsoft.com/office/drawing/2014/main" id="{8A2DF98F-B22A-3528-EBCD-CECE084D41E5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439569" y="5829998"/>
                <a:ext cx="1173705" cy="297034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400" b="1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돋움"/>
                  </a:rPr>
                  <a:t>모니터링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1F555A1-DFAB-A3A9-A341-800A5DE27222}"/>
                </a:ext>
              </a:extLst>
            </p:cNvPr>
            <p:cNvGrpSpPr/>
            <p:nvPr/>
          </p:nvGrpSpPr>
          <p:grpSpPr>
            <a:xfrm>
              <a:off x="2882370" y="4290107"/>
              <a:ext cx="4735826" cy="147532"/>
              <a:chOff x="2882370" y="3343202"/>
              <a:chExt cx="4735826" cy="147532"/>
            </a:xfrm>
          </p:grpSpPr>
          <p:sp>
            <p:nvSpPr>
              <p:cNvPr id="37" name="자유형 40">
                <a:extLst>
                  <a:ext uri="{FF2B5EF4-FFF2-40B4-BE49-F238E27FC236}">
                    <a16:creationId xmlns:a16="http://schemas.microsoft.com/office/drawing/2014/main" id="{5D26CE72-5707-5F76-5E27-D2FCF451F43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2882746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8" name="자유형 40">
                <a:extLst>
                  <a:ext uri="{FF2B5EF4-FFF2-40B4-BE49-F238E27FC236}">
                    <a16:creationId xmlns:a16="http://schemas.microsoft.com/office/drawing/2014/main" id="{181687BC-FC4F-82BE-5D4D-CC745781F19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5164109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39" name="자유형 40">
                <a:extLst>
                  <a:ext uri="{FF2B5EF4-FFF2-40B4-BE49-F238E27FC236}">
                    <a16:creationId xmlns:a16="http://schemas.microsoft.com/office/drawing/2014/main" id="{DA4B0F84-2DDA-17BD-F8FC-7EEE7DC7692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700000">
                <a:off x="7470288" y="3342826"/>
                <a:ext cx="147532" cy="148284"/>
              </a:xfrm>
              <a:custGeom>
                <a:avLst/>
                <a:gdLst>
                  <a:gd name="connsiteX0" fmla="*/ 3295954 w 3437304"/>
                  <a:gd name="connsiteY0" fmla="*/ 1235687 h 3454811"/>
                  <a:gd name="connsiteX1" fmla="*/ 3437304 w 3437304"/>
                  <a:gd name="connsiteY1" fmla="*/ 1576937 h 3454811"/>
                  <a:gd name="connsiteX2" fmla="*/ 3437304 w 3437304"/>
                  <a:gd name="connsiteY2" fmla="*/ 2967476 h 3454811"/>
                  <a:gd name="connsiteX3" fmla="*/ 3295954 w 3437304"/>
                  <a:gd name="connsiteY3" fmla="*/ 3308726 h 3454811"/>
                  <a:gd name="connsiteX4" fmla="*/ 3293359 w 3437304"/>
                  <a:gd name="connsiteY4" fmla="*/ 3310866 h 3454811"/>
                  <a:gd name="connsiteX5" fmla="*/ 3291219 w 3437304"/>
                  <a:gd name="connsiteY5" fmla="*/ 3313461 h 3454811"/>
                  <a:gd name="connsiteX6" fmla="*/ 2949969 w 3437304"/>
                  <a:gd name="connsiteY6" fmla="*/ 3454811 h 3454811"/>
                  <a:gd name="connsiteX7" fmla="*/ 1559430 w 3437304"/>
                  <a:gd name="connsiteY7" fmla="*/ 3454811 h 3454811"/>
                  <a:gd name="connsiteX8" fmla="*/ 1076830 w 3437304"/>
                  <a:gd name="connsiteY8" fmla="*/ 2972211 h 3454811"/>
                  <a:gd name="connsiteX9" fmla="*/ 1559430 w 3437304"/>
                  <a:gd name="connsiteY9" fmla="*/ 2489611 h 3454811"/>
                  <a:gd name="connsiteX10" fmla="*/ 1807111 w 3437304"/>
                  <a:gd name="connsiteY10" fmla="*/ 2489611 h 3454811"/>
                  <a:gd name="connsiteX11" fmla="*/ 141350 w 3437304"/>
                  <a:gd name="connsiteY11" fmla="*/ 823850 h 3454811"/>
                  <a:gd name="connsiteX12" fmla="*/ 141350 w 3437304"/>
                  <a:gd name="connsiteY12" fmla="*/ 141350 h 3454811"/>
                  <a:gd name="connsiteX13" fmla="*/ 823849 w 3437304"/>
                  <a:gd name="connsiteY13" fmla="*/ 141350 h 3454811"/>
                  <a:gd name="connsiteX14" fmla="*/ 2472104 w 3437304"/>
                  <a:gd name="connsiteY14" fmla="*/ 1789605 h 3454811"/>
                  <a:gd name="connsiteX15" fmla="*/ 2472104 w 3437304"/>
                  <a:gd name="connsiteY15" fmla="*/ 1576937 h 3454811"/>
                  <a:gd name="connsiteX16" fmla="*/ 2954704 w 3437304"/>
                  <a:gd name="connsiteY16" fmla="*/ 1094337 h 3454811"/>
                  <a:gd name="connsiteX17" fmla="*/ 3295954 w 3437304"/>
                  <a:gd name="connsiteY17" fmla="*/ 1235687 h 34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37304" h="3454811">
                    <a:moveTo>
                      <a:pt x="3295954" y="1235687"/>
                    </a:moveTo>
                    <a:cubicBezTo>
                      <a:pt x="3383287" y="1323020"/>
                      <a:pt x="3437304" y="1443671"/>
                      <a:pt x="3437304" y="1576937"/>
                    </a:cubicBezTo>
                    <a:lnTo>
                      <a:pt x="3437304" y="2967476"/>
                    </a:lnTo>
                    <a:cubicBezTo>
                      <a:pt x="3437304" y="3100742"/>
                      <a:pt x="3383287" y="3221392"/>
                      <a:pt x="3295954" y="3308726"/>
                    </a:cubicBezTo>
                    <a:lnTo>
                      <a:pt x="3293359" y="3310866"/>
                    </a:lnTo>
                    <a:lnTo>
                      <a:pt x="3291219" y="3313461"/>
                    </a:lnTo>
                    <a:cubicBezTo>
                      <a:pt x="3203886" y="3400794"/>
                      <a:pt x="3083235" y="3454811"/>
                      <a:pt x="2949969" y="3454811"/>
                    </a:cubicBezTo>
                    <a:lnTo>
                      <a:pt x="1559430" y="3454811"/>
                    </a:lnTo>
                    <a:cubicBezTo>
                      <a:pt x="1292897" y="3454811"/>
                      <a:pt x="1076830" y="3238744"/>
                      <a:pt x="1076830" y="2972211"/>
                    </a:cubicBezTo>
                    <a:cubicBezTo>
                      <a:pt x="1076830" y="2705678"/>
                      <a:pt x="1292897" y="2489611"/>
                      <a:pt x="1559430" y="2489611"/>
                    </a:cubicBezTo>
                    <a:lnTo>
                      <a:pt x="1807111" y="2489611"/>
                    </a:lnTo>
                    <a:lnTo>
                      <a:pt x="141350" y="823850"/>
                    </a:lnTo>
                    <a:cubicBezTo>
                      <a:pt x="-47117" y="635382"/>
                      <a:pt x="-47117" y="329818"/>
                      <a:pt x="141350" y="141350"/>
                    </a:cubicBezTo>
                    <a:cubicBezTo>
                      <a:pt x="329817" y="-47117"/>
                      <a:pt x="635382" y="-47117"/>
                      <a:pt x="823849" y="141350"/>
                    </a:cubicBezTo>
                    <a:lnTo>
                      <a:pt x="2472104" y="1789605"/>
                    </a:lnTo>
                    <a:lnTo>
                      <a:pt x="2472104" y="1576937"/>
                    </a:lnTo>
                    <a:cubicBezTo>
                      <a:pt x="2472104" y="1310404"/>
                      <a:pt x="2688171" y="1094337"/>
                      <a:pt x="2954704" y="1094337"/>
                    </a:cubicBezTo>
                    <a:cubicBezTo>
                      <a:pt x="3087971" y="1094337"/>
                      <a:pt x="3208621" y="1148354"/>
                      <a:pt x="3295954" y="1235687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lvl="0" indent="0" algn="ctr" defTabSz="755804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Tx/>
                  <a:buNone/>
                  <a:defRPr lang="ko-KR"/>
                </a:pPr>
                <a:endParaRPr kumimoji="0" lang="ko-KR" altLang="en-US" sz="2800" b="0" i="0" u="none" strike="noStrike" kern="0" cap="none" spc="0" normalizeH="0">
                  <a:solidFill>
                    <a:sysClr val="windowText" lastClr="000000"/>
                  </a:solidFill>
                  <a:effectLst/>
                  <a:uLnTx/>
                  <a:uFillTx/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990F850-5AF9-E258-B42C-3D9600812BDE}"/>
              </a:ext>
            </a:extLst>
          </p:cNvPr>
          <p:cNvSpPr txBox="1"/>
          <p:nvPr/>
        </p:nvSpPr>
        <p:spPr>
          <a:xfrm>
            <a:off x="890883" y="523294"/>
            <a:ext cx="7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사건 처리 절차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95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A3F09-BDC4-6BB9-5BE2-9AC60C44E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4A774775-4613-18AC-B7C9-3FA38795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C756A90-B500-9580-D51D-52DDEF949DF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D4E5D8D5-B6FE-E032-36EE-B78071C86A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EA3623-5425-3A83-2107-7A5F3EE404B9}"/>
              </a:ext>
            </a:extLst>
          </p:cNvPr>
          <p:cNvGrpSpPr/>
          <p:nvPr/>
        </p:nvGrpSpPr>
        <p:grpSpPr>
          <a:xfrm>
            <a:off x="1173193" y="1490285"/>
            <a:ext cx="14725291" cy="7179323"/>
            <a:chOff x="1043071" y="1292882"/>
            <a:chExt cx="8556366" cy="4943662"/>
          </a:xfrm>
        </p:grpSpPr>
        <p:sp>
          <p:nvSpPr>
            <p:cNvPr id="2" name="Rectangle 4">
              <a:extLst>
                <a:ext uri="{FF2B5EF4-FFF2-40B4-BE49-F238E27FC236}">
                  <a16:creationId xmlns:a16="http://schemas.microsoft.com/office/drawing/2014/main" id="{D3383874-E8F4-5CBB-9F97-D1C532FBFBA6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187261" y="1292882"/>
              <a:ext cx="8412176" cy="24647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800"/>
                </a:spcAft>
                <a:tabLst>
                  <a:tab pos="450849" algn="l"/>
                </a:tabLs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상담단계에서는 우선 피해자의 피해 상황 등을 파악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사건 처리방향 결정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800"/>
                </a:spcAft>
                <a:tabLst>
                  <a:tab pos="450849" algn="l"/>
                </a:tabLs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피해자에게 사건 처리절차의 전 과정이 비밀 유지됨을 알리고 신고자에게도 </a:t>
              </a:r>
              <a:endParaRPr lang="en-US" altLang="ko-KR" sz="280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함초롬돋움"/>
              </a:endParaRP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800"/>
                </a:spcAft>
                <a:tabLst>
                  <a:tab pos="450849" algn="l"/>
                </a:tabLs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비밀유지 의무가 있음을 고지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800"/>
                </a:spcAft>
                <a:tabLst>
                  <a:tab pos="450849" algn="l"/>
                </a:tabLs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상담이 진행되는 장소도 비밀이 보장되는 공간으로 마련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ts val="1800"/>
                </a:spcAft>
                <a:tabLst>
                  <a:tab pos="450849" algn="l"/>
                </a:tabLs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상담 순서는 신고자에 따라 달라짐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8C35F0F2-9780-34B6-B805-9D553C1D5A7D}"/>
                </a:ext>
              </a:extLst>
            </p:cNvPr>
            <p:cNvSpPr/>
            <p:nvPr/>
          </p:nvSpPr>
          <p:spPr>
            <a:xfrm>
              <a:off x="1043071" y="1464857"/>
              <a:ext cx="122580" cy="1225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3B2D1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D6B2331-7393-60CA-B0F5-2EFD85B6E530}"/>
                </a:ext>
              </a:extLst>
            </p:cNvPr>
            <p:cNvSpPr/>
            <p:nvPr/>
          </p:nvSpPr>
          <p:spPr>
            <a:xfrm>
              <a:off x="1043071" y="2020329"/>
              <a:ext cx="122580" cy="1225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3B2D1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351C948-E55C-14A3-E46E-9A99CE8095F1}"/>
                </a:ext>
              </a:extLst>
            </p:cNvPr>
            <p:cNvSpPr/>
            <p:nvPr/>
          </p:nvSpPr>
          <p:spPr>
            <a:xfrm>
              <a:off x="1043071" y="2908240"/>
              <a:ext cx="122580" cy="1225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3B2D1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865DC8D8-31A5-61A3-D268-1C5C754AD118}"/>
                </a:ext>
              </a:extLst>
            </p:cNvPr>
            <p:cNvSpPr/>
            <p:nvPr/>
          </p:nvSpPr>
          <p:spPr>
            <a:xfrm>
              <a:off x="1043071" y="3461124"/>
              <a:ext cx="122580" cy="1225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73B2D1"/>
              </a:solidFill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4DAF377-AD61-FFB2-EB33-E8EC531F02DF}"/>
                </a:ext>
              </a:extLst>
            </p:cNvPr>
            <p:cNvGrpSpPr/>
            <p:nvPr/>
          </p:nvGrpSpPr>
          <p:grpSpPr>
            <a:xfrm>
              <a:off x="1397389" y="4011247"/>
              <a:ext cx="5237990" cy="1008000"/>
              <a:chOff x="1310300" y="3976808"/>
              <a:chExt cx="5237990" cy="1008000"/>
            </a:xfrm>
          </p:grpSpPr>
          <p:pic>
            <p:nvPicPr>
              <p:cNvPr id="11" name="그림 10" descr="벡터그래픽이(가) 표시된 사진  자동 생성된 설명">
                <a:extLst>
                  <a:ext uri="{FF2B5EF4-FFF2-40B4-BE49-F238E27FC236}">
                    <a16:creationId xmlns:a16="http://schemas.microsoft.com/office/drawing/2014/main" id="{976340F0-38AB-ED03-29CC-D63506A845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310300" y="3976808"/>
                <a:ext cx="1009980" cy="1008000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41FEB7E-1453-FCBA-E766-071D764A0CD6}"/>
                  </a:ext>
                </a:extLst>
              </p:cNvPr>
              <p:cNvGrpSpPr/>
              <p:nvPr/>
            </p:nvGrpSpPr>
            <p:grpSpPr>
              <a:xfrm>
                <a:off x="2644122" y="4296078"/>
                <a:ext cx="3904168" cy="360352"/>
                <a:chOff x="2218217" y="4172194"/>
                <a:chExt cx="3904168" cy="360352"/>
              </a:xfrm>
            </p:grpSpPr>
            <p:sp>
              <p:nvSpPr>
                <p:cNvPr id="13" name="Rectangle 5">
                  <a:extLst>
                    <a:ext uri="{FF2B5EF4-FFF2-40B4-BE49-F238E27FC236}">
                      <a16:creationId xmlns:a16="http://schemas.microsoft.com/office/drawing/2014/main" id="{FE7EBD52-1DA0-D002-E955-BAADBC219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white">
                <a:xfrm>
                  <a:off x="4554952" y="4172258"/>
                  <a:ext cx="1567433" cy="360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>
                  <a:lvl1pPr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1pPr>
                  <a:lvl2pPr marL="98901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2pPr>
                  <a:lvl3pPr marL="152876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3pPr>
                  <a:lvl4pPr marL="206851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4pPr>
                  <a:lvl5pPr marL="260826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5pPr>
                  <a:lvl6pPr marL="30654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6pPr>
                  <a:lvl7pPr marL="35226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7pPr>
                  <a:lvl8pPr marL="39798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8pPr>
                  <a:lvl9pPr marL="44370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spcAft>
                      <a:spcPct val="10000"/>
                    </a:spcAft>
                    <a:defRPr lang="ko-KR" altLang="en-US"/>
                  </a:pPr>
                  <a:r>
                    <a:rPr lang="en-US" altLang="ko-KR" sz="2800" b="1">
                      <a:solidFill>
                        <a:srgbClr val="C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 ▶ </a:t>
                  </a:r>
                  <a:r>
                    <a:rPr lang="ko-KR" altLang="en-US" sz="2800" b="1">
                      <a:solidFill>
                        <a:srgbClr val="C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즉시 상담</a:t>
                  </a:r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3B836B1-4233-76F5-900F-1B3F94C900E6}"/>
                    </a:ext>
                  </a:extLst>
                </p:cNvPr>
                <p:cNvSpPr/>
                <p:nvPr/>
              </p:nvSpPr>
              <p:spPr>
                <a:xfrm>
                  <a:off x="2218217" y="4172194"/>
                  <a:ext cx="2397605" cy="3602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280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피해자가 직접 신고 </a:t>
                  </a: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95F188E-9F33-AA9E-F7BA-594F69BD62C6}"/>
                </a:ext>
              </a:extLst>
            </p:cNvPr>
            <p:cNvGrpSpPr/>
            <p:nvPr/>
          </p:nvGrpSpPr>
          <p:grpSpPr>
            <a:xfrm>
              <a:off x="1397389" y="5173264"/>
              <a:ext cx="6873730" cy="1063280"/>
              <a:chOff x="1310299" y="5356153"/>
              <a:chExt cx="6873730" cy="1063280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290D9CB-6E90-159A-543B-6A71F2485A39}"/>
                  </a:ext>
                </a:extLst>
              </p:cNvPr>
              <p:cNvGrpSpPr/>
              <p:nvPr/>
            </p:nvGrpSpPr>
            <p:grpSpPr>
              <a:xfrm>
                <a:off x="2650757" y="5612361"/>
                <a:ext cx="5533272" cy="807072"/>
                <a:chOff x="2226110" y="5391324"/>
                <a:chExt cx="5533272" cy="807072"/>
              </a:xfrm>
            </p:grpSpPr>
            <p:sp>
              <p:nvSpPr>
                <p:cNvPr id="18" name="Rectangle 6">
                  <a:extLst>
                    <a:ext uri="{FF2B5EF4-FFF2-40B4-BE49-F238E27FC236}">
                      <a16:creationId xmlns:a16="http://schemas.microsoft.com/office/drawing/2014/main" id="{A60D49A1-23B3-58AF-16BC-8AE2A5CEEF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white">
                <a:xfrm>
                  <a:off x="4610036" y="5391324"/>
                  <a:ext cx="3149346" cy="8070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>
                  <a:lvl1pPr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1pPr>
                  <a:lvl2pPr marL="98901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2pPr>
                  <a:lvl3pPr marL="152876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3pPr>
                  <a:lvl4pPr marL="206851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4pPr>
                  <a:lvl5pPr marL="2608263" indent="-449263" defTabSz="898525"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5pPr>
                  <a:lvl6pPr marL="30654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6pPr>
                  <a:lvl7pPr marL="35226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7pPr>
                  <a:lvl8pPr marL="39798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8pPr>
                  <a:lvl9pPr marL="4437063" indent="-449263" defTabSz="898525" fontAlgn="base">
                    <a:spcBef>
                      <a:spcPct val="30000"/>
                    </a:spcBef>
                    <a:spcAft>
                      <a:spcPct val="0"/>
                    </a:spcAft>
                    <a:defRPr kumimoji="1" sz="1200">
                      <a:solidFill>
                        <a:schemeClr val="tx1"/>
                      </a:solidFill>
                      <a:latin typeface="Arial"/>
                      <a:cs typeface="Arial"/>
                    </a:defRPr>
                  </a:lvl9pPr>
                </a:lstStyle>
                <a:p>
                  <a:pPr algn="ctr"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en-US" altLang="ko-KR" sz="2800">
                      <a:solidFill>
                        <a:srgbClr val="C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 </a:t>
                  </a:r>
                  <a:r>
                    <a:rPr lang="en-US" altLang="ko-KR" sz="2800" b="1">
                      <a:solidFill>
                        <a:srgbClr val="C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▶ </a:t>
                  </a:r>
                  <a:r>
                    <a:rPr lang="ko-KR" altLang="en-US" sz="2800">
                      <a:solidFill>
                        <a:srgbClr val="C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신고자 상담 후 피해자 상담 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2B513154-9808-E713-F3AE-7D0B2E40DE04}"/>
                    </a:ext>
                  </a:extLst>
                </p:cNvPr>
                <p:cNvSpPr/>
                <p:nvPr/>
              </p:nvSpPr>
              <p:spPr>
                <a:xfrm>
                  <a:off x="2226110" y="5454386"/>
                  <a:ext cx="2381818" cy="656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 lang="ko-KR" altLang="en-US"/>
                  </a:pPr>
                  <a:r>
                    <a:rPr lang="ko-KR" altLang="en-US" sz="28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목격자 등 제3자가 신고 </a:t>
                  </a:r>
                  <a:endParaRPr lang="ko-KR" altLang="en-US" sz="2800" dirty="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pic>
            <p:nvPicPr>
              <p:cNvPr id="17" name="그림 16" descr="벡터그래픽이(가) 표시된 사진  자동 생성된 설명">
                <a:extLst>
                  <a:ext uri="{FF2B5EF4-FFF2-40B4-BE49-F238E27FC236}">
                    <a16:creationId xmlns:a16="http://schemas.microsoft.com/office/drawing/2014/main" id="{3305A0EE-1AC8-DA3C-D4DE-43C9A5C635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310299" y="5356153"/>
                <a:ext cx="1008000" cy="1008000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5E57BC5-32D5-E546-E8E3-B6A42B18AE2D}"/>
              </a:ext>
            </a:extLst>
          </p:cNvPr>
          <p:cNvSpPr txBox="1"/>
          <p:nvPr/>
        </p:nvSpPr>
        <p:spPr>
          <a:xfrm>
            <a:off x="1089290" y="694737"/>
            <a:ext cx="7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사건 처리 절차 상담과정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605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AA116-877C-C045-2692-F50BF167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6D0AC3CF-B727-4940-5747-6C8AD00E3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CAA7D974-6720-27AB-5CB1-68AE3A6B0D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415F40A0-7BD6-FC43-C93A-5E2BE85367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0C6537-F7A6-B328-C92E-2938E7BFBE49}"/>
              </a:ext>
            </a:extLst>
          </p:cNvPr>
          <p:cNvGrpSpPr/>
          <p:nvPr/>
        </p:nvGrpSpPr>
        <p:grpSpPr>
          <a:xfrm>
            <a:off x="675223" y="2123076"/>
            <a:ext cx="13122552" cy="6514959"/>
            <a:chOff x="550316" y="1662882"/>
            <a:chExt cx="8043368" cy="433347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FC107614-4828-0096-3A6A-E7719549C9FA}"/>
                </a:ext>
              </a:extLst>
            </p:cNvPr>
            <p:cNvSpPr/>
            <p:nvPr/>
          </p:nvSpPr>
          <p:spPr>
            <a:xfrm>
              <a:off x="550316" y="1717131"/>
              <a:ext cx="2984594" cy="1818337"/>
            </a:xfrm>
            <a:prstGeom prst="roundRect">
              <a:avLst>
                <a:gd name="adj" fmla="val 10208"/>
              </a:avLst>
            </a:prstGeom>
            <a:solidFill>
              <a:srgbClr val="73B2D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0958006F-ADFB-09D6-D450-5AB0D3C3FC50}"/>
                </a:ext>
              </a:extLst>
            </p:cNvPr>
            <p:cNvSpPr/>
            <p:nvPr/>
          </p:nvSpPr>
          <p:spPr>
            <a:xfrm>
              <a:off x="626877" y="1662882"/>
              <a:ext cx="3012433" cy="412511"/>
            </a:xfrm>
            <a:prstGeom prst="round1Rect">
              <a:avLst>
                <a:gd name="adj" fmla="val 5000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32000"/>
                </a:spcAft>
                <a:defRPr lang="ko-KR" altLang="en-US"/>
              </a:pPr>
              <a:r>
                <a:rPr lang="ko-KR" altLang="en-US" sz="2800" b="1" dirty="0">
                  <a:solidFill>
                    <a:schemeClr val="bg1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상담과정 시 확인사항</a:t>
              </a:r>
            </a:p>
          </p:txBody>
        </p:sp>
        <p:sp>
          <p:nvSpPr>
            <p:cNvPr id="8" name="모서리가 둥근 직사각형 119">
              <a:extLst>
                <a:ext uri="{FF2B5EF4-FFF2-40B4-BE49-F238E27FC236}">
                  <a16:creationId xmlns:a16="http://schemas.microsoft.com/office/drawing/2014/main" id="{82979322-0196-D787-9F53-36DA957B1F11}"/>
                </a:ext>
              </a:extLst>
            </p:cNvPr>
            <p:cNvSpPr/>
            <p:nvPr/>
          </p:nvSpPr>
          <p:spPr>
            <a:xfrm>
              <a:off x="554564" y="2207196"/>
              <a:ext cx="8039120" cy="378915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28575">
              <a:solidFill>
                <a:srgbClr val="73B2D1"/>
              </a:solidFill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/>
            <a:lstStyle/>
            <a:p>
              <a:pPr algn="ctr">
                <a:lnSpc>
                  <a:spcPct val="120000"/>
                </a:lnSpc>
                <a:defRPr lang="ko-KR" altLang="en-US"/>
              </a:pPr>
              <a:endParaRPr lang="ko-KR" altLang="en-US" sz="280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8FC39F9E-8054-6B75-41FC-627BD882196B}"/>
                </a:ext>
              </a:extLst>
            </p:cNvPr>
            <p:cNvSpPr>
              <a:spLocks noChangeArrowheads="1"/>
            </p:cNvSpPr>
            <p:nvPr/>
          </p:nvSpPr>
          <p:spPr bwMode="white">
            <a:xfrm>
              <a:off x="1190657" y="2382834"/>
              <a:ext cx="6478117" cy="342393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anchor="t">
              <a:spAutoFit/>
            </a:bodyPr>
            <a:lstStyle>
              <a:lvl1pPr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1pPr>
              <a:lvl2pPr marL="9890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2pPr>
              <a:lvl3pPr marL="15287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3pPr>
              <a:lvl4pPr marL="206851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4pPr>
              <a:lvl5pPr marL="2608263" indent="-449263" defTabSz="898525"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5pPr>
              <a:lvl6pPr marL="30654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6pPr>
              <a:lvl7pPr marL="35226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7pPr>
              <a:lvl8pPr marL="39798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8pPr>
              <a:lvl9pPr marL="4437063" indent="-449263" defTabSz="898525" fontAlgn="base">
                <a:spcBef>
                  <a:spcPct val="3000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Arial"/>
                  <a:cs typeface="Arial"/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ts val="2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신고인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·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피해자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행위자 인적사항 및 당사자 간 관계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ts val="2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신고인 또는 피해자 진술에 따른 피해 상황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ts val="2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피해자가 문제해결을 위해 요구하는 내용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ts val="2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해결과정에서 우려되는 상황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ts val="2400"/>
                </a:spcAft>
                <a:defRPr lang="ko-KR" altLang="en-US"/>
              </a:pP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직접증거 및 정황증거에 관한 정보</a:t>
              </a:r>
              <a:b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</a:b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(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목격자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이메일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녹음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메신저 대화내용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일기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, </a:t>
              </a:r>
              <a:r>
                <a:rPr lang="ko-KR" altLang="en-US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치료기록 등</a:t>
              </a:r>
              <a:r>
                <a:rPr lang="en-US" altLang="ko-KR" sz="2800" dirty="0">
                  <a:solidFill>
                    <a:srgbClr val="00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함초롬돋움"/>
                </a:rPr>
                <a:t>)</a:t>
              </a:r>
            </a:p>
          </p:txBody>
        </p:sp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A71C9BB1-288F-3694-69B9-709DB6A3252D}"/>
                </a:ext>
              </a:extLst>
            </p:cNvPr>
            <p:cNvSpPr>
              <a:spLocks noChangeAspect="1" noEditPoints="1"/>
            </p:cNvSpPr>
            <p:nvPr/>
          </p:nvSpPr>
          <p:spPr>
            <a:xfrm>
              <a:off x="860282" y="2527077"/>
              <a:ext cx="216000" cy="216000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3B2D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36D1F8B3-88C5-55E4-CD6B-A684BD0AF831}"/>
                </a:ext>
              </a:extLst>
            </p:cNvPr>
            <p:cNvSpPr>
              <a:spLocks noChangeAspect="1" noEditPoints="1"/>
            </p:cNvSpPr>
            <p:nvPr/>
          </p:nvSpPr>
          <p:spPr>
            <a:xfrm>
              <a:off x="860282" y="3181971"/>
              <a:ext cx="216000" cy="216000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3B2D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2" name="Freeform 45">
              <a:extLst>
                <a:ext uri="{FF2B5EF4-FFF2-40B4-BE49-F238E27FC236}">
                  <a16:creationId xmlns:a16="http://schemas.microsoft.com/office/drawing/2014/main" id="{17A39B24-7C67-5BE8-5E2B-71D22CFC67BD}"/>
                </a:ext>
              </a:extLst>
            </p:cNvPr>
            <p:cNvSpPr>
              <a:spLocks noChangeAspect="1" noEditPoints="1"/>
            </p:cNvSpPr>
            <p:nvPr/>
          </p:nvSpPr>
          <p:spPr>
            <a:xfrm>
              <a:off x="860282" y="4488161"/>
              <a:ext cx="216000" cy="216000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3B2D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875D95A2-F998-6D8A-3AFD-1A863C272EE4}"/>
                </a:ext>
              </a:extLst>
            </p:cNvPr>
            <p:cNvSpPr>
              <a:spLocks noChangeAspect="1" noEditPoints="1"/>
            </p:cNvSpPr>
            <p:nvPr/>
          </p:nvSpPr>
          <p:spPr>
            <a:xfrm>
              <a:off x="860282" y="3839863"/>
              <a:ext cx="216000" cy="216000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3B2D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3E95B33-043F-74DE-6B0C-4C1CDA76F9B5}"/>
                </a:ext>
              </a:extLst>
            </p:cNvPr>
            <p:cNvSpPr>
              <a:spLocks noChangeAspect="1" noEditPoints="1"/>
            </p:cNvSpPr>
            <p:nvPr/>
          </p:nvSpPr>
          <p:spPr>
            <a:xfrm>
              <a:off x="860282" y="5129377"/>
              <a:ext cx="216000" cy="216000"/>
            </a:xfrm>
            <a:custGeom>
              <a:avLst/>
              <a:gdLst>
                <a:gd name="T0" fmla="*/ 2432 w 3248"/>
                <a:gd name="T1" fmla="*/ 922 h 3240"/>
                <a:gd name="T2" fmla="*/ 2344 w 3248"/>
                <a:gd name="T3" fmla="*/ 965 h 3240"/>
                <a:gd name="T4" fmla="*/ 1413 w 3248"/>
                <a:gd name="T5" fmla="*/ 1891 h 3240"/>
                <a:gd name="T6" fmla="*/ 1364 w 3248"/>
                <a:gd name="T7" fmla="*/ 1897 h 3240"/>
                <a:gd name="T8" fmla="*/ 1005 w 3248"/>
                <a:gd name="T9" fmla="*/ 1550 h 3240"/>
                <a:gd name="T10" fmla="*/ 924 w 3248"/>
                <a:gd name="T11" fmla="*/ 1495 h 3240"/>
                <a:gd name="T12" fmla="*/ 827 w 3248"/>
                <a:gd name="T13" fmla="*/ 1476 h 3240"/>
                <a:gd name="T14" fmla="*/ 731 w 3248"/>
                <a:gd name="T15" fmla="*/ 1495 h 3240"/>
                <a:gd name="T16" fmla="*/ 649 w 3248"/>
                <a:gd name="T17" fmla="*/ 1550 h 3240"/>
                <a:gd name="T18" fmla="*/ 590 w 3248"/>
                <a:gd name="T19" fmla="*/ 1642 h 3240"/>
                <a:gd name="T20" fmla="*/ 575 w 3248"/>
                <a:gd name="T21" fmla="*/ 1747 h 3240"/>
                <a:gd name="T22" fmla="*/ 604 w 3248"/>
                <a:gd name="T23" fmla="*/ 1848 h 3240"/>
                <a:gd name="T24" fmla="*/ 1202 w 3248"/>
                <a:gd name="T25" fmla="*/ 2461 h 3240"/>
                <a:gd name="T26" fmla="*/ 1284 w 3248"/>
                <a:gd name="T27" fmla="*/ 2516 h 3240"/>
                <a:gd name="T28" fmla="*/ 1380 w 3248"/>
                <a:gd name="T29" fmla="*/ 2535 h 3240"/>
                <a:gd name="T30" fmla="*/ 1477 w 3248"/>
                <a:gd name="T31" fmla="*/ 2516 h 3240"/>
                <a:gd name="T32" fmla="*/ 1560 w 3248"/>
                <a:gd name="T33" fmla="*/ 2461 h 3240"/>
                <a:gd name="T34" fmla="*/ 2720 w 3248"/>
                <a:gd name="T35" fmla="*/ 1285 h 3240"/>
                <a:gd name="T36" fmla="*/ 2749 w 3248"/>
                <a:gd name="T37" fmla="*/ 1183 h 3240"/>
                <a:gd name="T38" fmla="*/ 2735 w 3248"/>
                <a:gd name="T39" fmla="*/ 1079 h 3240"/>
                <a:gd name="T40" fmla="*/ 2676 w 3248"/>
                <a:gd name="T41" fmla="*/ 986 h 3240"/>
                <a:gd name="T42" fmla="*/ 2594 w 3248"/>
                <a:gd name="T43" fmla="*/ 932 h 3240"/>
                <a:gd name="T44" fmla="*/ 2498 w 3248"/>
                <a:gd name="T45" fmla="*/ 912 h 3240"/>
                <a:gd name="T46" fmla="*/ 2717 w 3248"/>
                <a:gd name="T47" fmla="*/ 3 h 3240"/>
                <a:gd name="T48" fmla="*/ 2886 w 3248"/>
                <a:gd name="T49" fmla="*/ 47 h 3240"/>
                <a:gd name="T50" fmla="*/ 3032 w 3248"/>
                <a:gd name="T51" fmla="*/ 136 h 3240"/>
                <a:gd name="T52" fmla="*/ 3147 w 3248"/>
                <a:gd name="T53" fmla="*/ 262 h 3240"/>
                <a:gd name="T54" fmla="*/ 3221 w 3248"/>
                <a:gd name="T55" fmla="*/ 416 h 3240"/>
                <a:gd name="T56" fmla="*/ 3248 w 3248"/>
                <a:gd name="T57" fmla="*/ 592 h 3240"/>
                <a:gd name="T58" fmla="*/ 3236 w 3248"/>
                <a:gd name="T59" fmla="*/ 2767 h 3240"/>
                <a:gd name="T60" fmla="*/ 3176 w 3248"/>
                <a:gd name="T61" fmla="*/ 2931 h 3240"/>
                <a:gd name="T62" fmla="*/ 3075 w 3248"/>
                <a:gd name="T63" fmla="*/ 3066 h 3240"/>
                <a:gd name="T64" fmla="*/ 2938 w 3248"/>
                <a:gd name="T65" fmla="*/ 3169 h 3240"/>
                <a:gd name="T66" fmla="*/ 2776 w 3248"/>
                <a:gd name="T67" fmla="*/ 3228 h 3240"/>
                <a:gd name="T68" fmla="*/ 592 w 3248"/>
                <a:gd name="T69" fmla="*/ 3240 h 3240"/>
                <a:gd name="T70" fmla="*/ 415 w 3248"/>
                <a:gd name="T71" fmla="*/ 3213 h 3240"/>
                <a:gd name="T72" fmla="*/ 261 w 3248"/>
                <a:gd name="T73" fmla="*/ 3139 h 3240"/>
                <a:gd name="T74" fmla="*/ 136 w 3248"/>
                <a:gd name="T75" fmla="*/ 3025 h 3240"/>
                <a:gd name="T76" fmla="*/ 47 w 3248"/>
                <a:gd name="T77" fmla="*/ 2879 h 3240"/>
                <a:gd name="T78" fmla="*/ 3 w 3248"/>
                <a:gd name="T79" fmla="*/ 2709 h 3240"/>
                <a:gd name="T80" fmla="*/ 3 w 3248"/>
                <a:gd name="T81" fmla="*/ 531 h 3240"/>
                <a:gd name="T82" fmla="*/ 47 w 3248"/>
                <a:gd name="T83" fmla="*/ 362 h 3240"/>
                <a:gd name="T84" fmla="*/ 136 w 3248"/>
                <a:gd name="T85" fmla="*/ 216 h 3240"/>
                <a:gd name="T86" fmla="*/ 261 w 3248"/>
                <a:gd name="T87" fmla="*/ 102 h 3240"/>
                <a:gd name="T88" fmla="*/ 415 w 3248"/>
                <a:gd name="T89" fmla="*/ 28 h 3240"/>
                <a:gd name="T90" fmla="*/ 592 w 3248"/>
                <a:gd name="T91" fmla="*/ 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48" h="3240">
                  <a:moveTo>
                    <a:pt x="2498" y="912"/>
                  </a:moveTo>
                  <a:lnTo>
                    <a:pt x="2465" y="915"/>
                  </a:lnTo>
                  <a:lnTo>
                    <a:pt x="2432" y="922"/>
                  </a:lnTo>
                  <a:lnTo>
                    <a:pt x="2401" y="932"/>
                  </a:lnTo>
                  <a:lnTo>
                    <a:pt x="2371" y="946"/>
                  </a:lnTo>
                  <a:lnTo>
                    <a:pt x="2344" y="965"/>
                  </a:lnTo>
                  <a:lnTo>
                    <a:pt x="2319" y="986"/>
                  </a:lnTo>
                  <a:lnTo>
                    <a:pt x="1426" y="1881"/>
                  </a:lnTo>
                  <a:lnTo>
                    <a:pt x="1413" y="1891"/>
                  </a:lnTo>
                  <a:lnTo>
                    <a:pt x="1397" y="1897"/>
                  </a:lnTo>
                  <a:lnTo>
                    <a:pt x="1380" y="1899"/>
                  </a:lnTo>
                  <a:lnTo>
                    <a:pt x="1364" y="1897"/>
                  </a:lnTo>
                  <a:lnTo>
                    <a:pt x="1349" y="1891"/>
                  </a:lnTo>
                  <a:lnTo>
                    <a:pt x="1336" y="1881"/>
                  </a:lnTo>
                  <a:lnTo>
                    <a:pt x="1005" y="1550"/>
                  </a:lnTo>
                  <a:lnTo>
                    <a:pt x="981" y="1528"/>
                  </a:lnTo>
                  <a:lnTo>
                    <a:pt x="954" y="1510"/>
                  </a:lnTo>
                  <a:lnTo>
                    <a:pt x="924" y="1495"/>
                  </a:lnTo>
                  <a:lnTo>
                    <a:pt x="893" y="1485"/>
                  </a:lnTo>
                  <a:lnTo>
                    <a:pt x="860" y="1478"/>
                  </a:lnTo>
                  <a:lnTo>
                    <a:pt x="827" y="1476"/>
                  </a:lnTo>
                  <a:lnTo>
                    <a:pt x="794" y="1478"/>
                  </a:lnTo>
                  <a:lnTo>
                    <a:pt x="762" y="1485"/>
                  </a:lnTo>
                  <a:lnTo>
                    <a:pt x="731" y="1495"/>
                  </a:lnTo>
                  <a:lnTo>
                    <a:pt x="701" y="1510"/>
                  </a:lnTo>
                  <a:lnTo>
                    <a:pt x="674" y="1528"/>
                  </a:lnTo>
                  <a:lnTo>
                    <a:pt x="649" y="1550"/>
                  </a:lnTo>
                  <a:lnTo>
                    <a:pt x="624" y="1578"/>
                  </a:lnTo>
                  <a:lnTo>
                    <a:pt x="604" y="1609"/>
                  </a:lnTo>
                  <a:lnTo>
                    <a:pt x="590" y="1642"/>
                  </a:lnTo>
                  <a:lnTo>
                    <a:pt x="580" y="1677"/>
                  </a:lnTo>
                  <a:lnTo>
                    <a:pt x="575" y="1711"/>
                  </a:lnTo>
                  <a:lnTo>
                    <a:pt x="575" y="1747"/>
                  </a:lnTo>
                  <a:lnTo>
                    <a:pt x="580" y="1781"/>
                  </a:lnTo>
                  <a:lnTo>
                    <a:pt x="590" y="1816"/>
                  </a:lnTo>
                  <a:lnTo>
                    <a:pt x="604" y="1848"/>
                  </a:lnTo>
                  <a:lnTo>
                    <a:pt x="624" y="1880"/>
                  </a:lnTo>
                  <a:lnTo>
                    <a:pt x="649" y="1908"/>
                  </a:lnTo>
                  <a:lnTo>
                    <a:pt x="1202" y="2461"/>
                  </a:lnTo>
                  <a:lnTo>
                    <a:pt x="1227" y="2484"/>
                  </a:lnTo>
                  <a:lnTo>
                    <a:pt x="1255" y="2502"/>
                  </a:lnTo>
                  <a:lnTo>
                    <a:pt x="1284" y="2516"/>
                  </a:lnTo>
                  <a:lnTo>
                    <a:pt x="1315" y="2527"/>
                  </a:lnTo>
                  <a:lnTo>
                    <a:pt x="1348" y="2533"/>
                  </a:lnTo>
                  <a:lnTo>
                    <a:pt x="1380" y="2535"/>
                  </a:lnTo>
                  <a:lnTo>
                    <a:pt x="1414" y="2533"/>
                  </a:lnTo>
                  <a:lnTo>
                    <a:pt x="1446" y="2527"/>
                  </a:lnTo>
                  <a:lnTo>
                    <a:pt x="1477" y="2516"/>
                  </a:lnTo>
                  <a:lnTo>
                    <a:pt x="1507" y="2502"/>
                  </a:lnTo>
                  <a:lnTo>
                    <a:pt x="1534" y="2484"/>
                  </a:lnTo>
                  <a:lnTo>
                    <a:pt x="1560" y="2461"/>
                  </a:lnTo>
                  <a:lnTo>
                    <a:pt x="2676" y="1344"/>
                  </a:lnTo>
                  <a:lnTo>
                    <a:pt x="2701" y="1316"/>
                  </a:lnTo>
                  <a:lnTo>
                    <a:pt x="2720" y="1285"/>
                  </a:lnTo>
                  <a:lnTo>
                    <a:pt x="2735" y="1252"/>
                  </a:lnTo>
                  <a:lnTo>
                    <a:pt x="2745" y="1218"/>
                  </a:lnTo>
                  <a:lnTo>
                    <a:pt x="2749" y="1183"/>
                  </a:lnTo>
                  <a:lnTo>
                    <a:pt x="2749" y="1148"/>
                  </a:lnTo>
                  <a:lnTo>
                    <a:pt x="2745" y="1113"/>
                  </a:lnTo>
                  <a:lnTo>
                    <a:pt x="2735" y="1079"/>
                  </a:lnTo>
                  <a:lnTo>
                    <a:pt x="2720" y="1046"/>
                  </a:lnTo>
                  <a:lnTo>
                    <a:pt x="2701" y="1015"/>
                  </a:lnTo>
                  <a:lnTo>
                    <a:pt x="2676" y="986"/>
                  </a:lnTo>
                  <a:lnTo>
                    <a:pt x="2651" y="965"/>
                  </a:lnTo>
                  <a:lnTo>
                    <a:pt x="2624" y="947"/>
                  </a:lnTo>
                  <a:lnTo>
                    <a:pt x="2594" y="932"/>
                  </a:lnTo>
                  <a:lnTo>
                    <a:pt x="2563" y="922"/>
                  </a:lnTo>
                  <a:lnTo>
                    <a:pt x="2530" y="915"/>
                  </a:lnTo>
                  <a:lnTo>
                    <a:pt x="2498" y="912"/>
                  </a:lnTo>
                  <a:close/>
                  <a:moveTo>
                    <a:pt x="592" y="0"/>
                  </a:moveTo>
                  <a:lnTo>
                    <a:pt x="2656" y="0"/>
                  </a:lnTo>
                  <a:lnTo>
                    <a:pt x="2717" y="3"/>
                  </a:lnTo>
                  <a:lnTo>
                    <a:pt x="2776" y="12"/>
                  </a:lnTo>
                  <a:lnTo>
                    <a:pt x="2832" y="28"/>
                  </a:lnTo>
                  <a:lnTo>
                    <a:pt x="2886" y="47"/>
                  </a:lnTo>
                  <a:lnTo>
                    <a:pt x="2938" y="72"/>
                  </a:lnTo>
                  <a:lnTo>
                    <a:pt x="2987" y="102"/>
                  </a:lnTo>
                  <a:lnTo>
                    <a:pt x="3032" y="136"/>
                  </a:lnTo>
                  <a:lnTo>
                    <a:pt x="3075" y="174"/>
                  </a:lnTo>
                  <a:lnTo>
                    <a:pt x="3113" y="216"/>
                  </a:lnTo>
                  <a:lnTo>
                    <a:pt x="3147" y="262"/>
                  </a:lnTo>
                  <a:lnTo>
                    <a:pt x="3176" y="310"/>
                  </a:lnTo>
                  <a:lnTo>
                    <a:pt x="3201" y="362"/>
                  </a:lnTo>
                  <a:lnTo>
                    <a:pt x="3221" y="416"/>
                  </a:lnTo>
                  <a:lnTo>
                    <a:pt x="3236" y="473"/>
                  </a:lnTo>
                  <a:lnTo>
                    <a:pt x="3245" y="531"/>
                  </a:lnTo>
                  <a:lnTo>
                    <a:pt x="3248" y="592"/>
                  </a:lnTo>
                  <a:lnTo>
                    <a:pt x="3248" y="2649"/>
                  </a:lnTo>
                  <a:lnTo>
                    <a:pt x="3245" y="2709"/>
                  </a:lnTo>
                  <a:lnTo>
                    <a:pt x="3236" y="2767"/>
                  </a:lnTo>
                  <a:lnTo>
                    <a:pt x="3221" y="2824"/>
                  </a:lnTo>
                  <a:lnTo>
                    <a:pt x="3201" y="2879"/>
                  </a:lnTo>
                  <a:lnTo>
                    <a:pt x="3176" y="2931"/>
                  </a:lnTo>
                  <a:lnTo>
                    <a:pt x="3147" y="2979"/>
                  </a:lnTo>
                  <a:lnTo>
                    <a:pt x="3113" y="3025"/>
                  </a:lnTo>
                  <a:lnTo>
                    <a:pt x="3075" y="3066"/>
                  </a:lnTo>
                  <a:lnTo>
                    <a:pt x="3032" y="3105"/>
                  </a:lnTo>
                  <a:lnTo>
                    <a:pt x="2987" y="3139"/>
                  </a:lnTo>
                  <a:lnTo>
                    <a:pt x="2938" y="3169"/>
                  </a:lnTo>
                  <a:lnTo>
                    <a:pt x="2886" y="3193"/>
                  </a:lnTo>
                  <a:lnTo>
                    <a:pt x="2832" y="3213"/>
                  </a:lnTo>
                  <a:lnTo>
                    <a:pt x="2776" y="3228"/>
                  </a:lnTo>
                  <a:lnTo>
                    <a:pt x="2717" y="3237"/>
                  </a:lnTo>
                  <a:lnTo>
                    <a:pt x="2656" y="3240"/>
                  </a:lnTo>
                  <a:lnTo>
                    <a:pt x="592" y="3240"/>
                  </a:lnTo>
                  <a:lnTo>
                    <a:pt x="531" y="3237"/>
                  </a:lnTo>
                  <a:lnTo>
                    <a:pt x="472" y="3228"/>
                  </a:lnTo>
                  <a:lnTo>
                    <a:pt x="415" y="3213"/>
                  </a:lnTo>
                  <a:lnTo>
                    <a:pt x="362" y="3193"/>
                  </a:lnTo>
                  <a:lnTo>
                    <a:pt x="310" y="3169"/>
                  </a:lnTo>
                  <a:lnTo>
                    <a:pt x="261" y="3139"/>
                  </a:lnTo>
                  <a:lnTo>
                    <a:pt x="216" y="3105"/>
                  </a:lnTo>
                  <a:lnTo>
                    <a:pt x="173" y="3066"/>
                  </a:lnTo>
                  <a:lnTo>
                    <a:pt x="136" y="3025"/>
                  </a:lnTo>
                  <a:lnTo>
                    <a:pt x="101" y="2979"/>
                  </a:lnTo>
                  <a:lnTo>
                    <a:pt x="72" y="2931"/>
                  </a:lnTo>
                  <a:lnTo>
                    <a:pt x="47" y="2879"/>
                  </a:lnTo>
                  <a:lnTo>
                    <a:pt x="27" y="2824"/>
                  </a:lnTo>
                  <a:lnTo>
                    <a:pt x="12" y="2767"/>
                  </a:lnTo>
                  <a:lnTo>
                    <a:pt x="3" y="2709"/>
                  </a:lnTo>
                  <a:lnTo>
                    <a:pt x="0" y="2649"/>
                  </a:lnTo>
                  <a:lnTo>
                    <a:pt x="0" y="592"/>
                  </a:lnTo>
                  <a:lnTo>
                    <a:pt x="3" y="531"/>
                  </a:lnTo>
                  <a:lnTo>
                    <a:pt x="12" y="473"/>
                  </a:lnTo>
                  <a:lnTo>
                    <a:pt x="27" y="416"/>
                  </a:lnTo>
                  <a:lnTo>
                    <a:pt x="47" y="362"/>
                  </a:lnTo>
                  <a:lnTo>
                    <a:pt x="72" y="310"/>
                  </a:lnTo>
                  <a:lnTo>
                    <a:pt x="101" y="262"/>
                  </a:lnTo>
                  <a:lnTo>
                    <a:pt x="136" y="216"/>
                  </a:lnTo>
                  <a:lnTo>
                    <a:pt x="173" y="174"/>
                  </a:lnTo>
                  <a:lnTo>
                    <a:pt x="216" y="136"/>
                  </a:lnTo>
                  <a:lnTo>
                    <a:pt x="261" y="102"/>
                  </a:lnTo>
                  <a:lnTo>
                    <a:pt x="310" y="72"/>
                  </a:lnTo>
                  <a:lnTo>
                    <a:pt x="362" y="47"/>
                  </a:lnTo>
                  <a:lnTo>
                    <a:pt x="415" y="28"/>
                  </a:lnTo>
                  <a:lnTo>
                    <a:pt x="472" y="12"/>
                  </a:lnTo>
                  <a:lnTo>
                    <a:pt x="531" y="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rgbClr val="73B2D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280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6ABCDF-0FDF-3300-C128-87BEAA61C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414673" y="2957720"/>
              <a:ext cx="1673744" cy="2762945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81806EA-5470-7552-DB50-D2B0F6BDA711}"/>
              </a:ext>
            </a:extLst>
          </p:cNvPr>
          <p:cNvSpPr txBox="1"/>
          <p:nvPr/>
        </p:nvSpPr>
        <p:spPr>
          <a:xfrm>
            <a:off x="554453" y="971305"/>
            <a:ext cx="720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사건 처리 절차 상담과정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0672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21F7A-A6C0-4617-9191-6B8779145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A8C3674-5773-F478-BD37-8C6D1FEB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246BE89-3B9A-4D03-269B-F27CC31FFF3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65FC43C1-B0D6-E461-4F97-6B96E41694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2F88A-28EF-89BE-698A-F4FEA634029F}"/>
              </a:ext>
            </a:extLst>
          </p:cNvPr>
          <p:cNvSpPr txBox="1"/>
          <p:nvPr/>
        </p:nvSpPr>
        <p:spPr>
          <a:xfrm>
            <a:off x="4000892" y="3477533"/>
            <a:ext cx="100719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궁금한 이야기 직장 내 괴롭힘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  <a:p>
            <a:pPr algn="ctr"/>
            <a:r>
              <a:rPr lang="en-US" altLang="ko-KR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OX</a:t>
            </a:r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퀴즈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9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38DB-4C86-823B-55A1-E02A9CDD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42EF249C-39A0-7217-876A-B70BB74E0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EC82DB0E-0775-FEB5-FE21-7E8DC47A622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3420F762-EB91-700F-8BD1-5C052DEE55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428421-DF06-85F1-0913-EE031ECF9859}"/>
              </a:ext>
            </a:extLst>
          </p:cNvPr>
          <p:cNvSpPr txBox="1"/>
          <p:nvPr/>
        </p:nvSpPr>
        <p:spPr>
          <a:xfrm>
            <a:off x="1734613" y="2844021"/>
            <a:ext cx="14086936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</a:t>
            </a: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상사의 업무상 질책으로 스트레스를 유발했다면</a:t>
            </a:r>
            <a:endParaRPr lang="en-US" altLang="ko-KR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</a:t>
            </a:r>
            <a:r>
              <a:rPr lang="ko-KR" altLang="en-US" sz="54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괴롭힘인가</a:t>
            </a: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59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80C74-EF5E-DA9B-2306-D29AB948D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E1E4891-B7B5-3E28-0322-98DB8A83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37A27E8-325E-CEEB-F1ED-0ECFC44E3CC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2274B02-F221-77EA-84FC-8FCF299A2E0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C6377-AEDD-24F7-F697-04D1A22608E9}"/>
              </a:ext>
            </a:extLst>
          </p:cNvPr>
          <p:cNvSpPr txBox="1"/>
          <p:nvPr/>
        </p:nvSpPr>
        <p:spPr>
          <a:xfrm>
            <a:off x="1580347" y="3814109"/>
            <a:ext cx="132760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업무에 성과를 내거나 </a:t>
            </a:r>
            <a:r>
              <a:rPr lang="ko-KR" altLang="en-US" sz="28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호율성을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높이기 위한 독려 또는 질책은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원칙적으로 적정 범위 내의 행위로 봄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①인격 목독에 해당할 정도로 과하거나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②업무상 정당한 근거나 이유 없이 질책하거나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③지속적으로 반복되는 등 사회적 통념을 벗어난 수준이라면 괴롭힘으로 해당 할 수 있음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C50E1-1F3D-36C9-6DED-16A2ED729A6E}"/>
              </a:ext>
            </a:extLst>
          </p:cNvPr>
          <p:cNvSpPr txBox="1"/>
          <p:nvPr/>
        </p:nvSpPr>
        <p:spPr>
          <a:xfrm>
            <a:off x="7065035" y="2238038"/>
            <a:ext cx="2665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정답</a:t>
            </a:r>
            <a:r>
              <a:rPr lang="en-US" altLang="ko-KR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X</a:t>
            </a:r>
            <a:endParaRPr lang="ko-KR" altLang="en-US" sz="6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80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E83-7DD8-DA9B-28E1-2F5E6337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2A404FCA-8ACD-2C94-2898-D9E2C5BF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F381763-97E4-8235-8B8B-47F8CFF55E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B672E1FA-8556-E162-E265-4BDB763213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D3F785-21B4-A7D1-BB60-81FE8C279F98}"/>
              </a:ext>
            </a:extLst>
          </p:cNvPr>
          <p:cNvSpPr txBox="1"/>
          <p:nvPr/>
        </p:nvSpPr>
        <p:spPr>
          <a:xfrm>
            <a:off x="1734613" y="2844021"/>
            <a:ext cx="14086936" cy="372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</a:t>
            </a: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업무상 적정 범위에서 벗어나 사적 용무를</a:t>
            </a:r>
            <a:endParaRPr lang="en-US" altLang="ko-KR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지시하거나 사생활을 묻는 것이</a:t>
            </a:r>
            <a:endParaRPr lang="en-US" altLang="ko-KR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괴롭힘에 해당하는가</a:t>
            </a: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56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26344-3FB2-5A48-B4B5-A2B2AE56E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B3C7EC2D-BAC9-C326-5382-E8A23E66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2640306-440A-3F95-85ED-E58240898E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301A50B-B38B-19FE-0DF4-0345FE353DA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903B6-140D-F845-48CA-EB93393EAFA0}"/>
              </a:ext>
            </a:extLst>
          </p:cNvPr>
          <p:cNvSpPr txBox="1"/>
          <p:nvPr/>
        </p:nvSpPr>
        <p:spPr>
          <a:xfrm>
            <a:off x="1580347" y="4304582"/>
            <a:ext cx="132760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사적용무 지시나 사생활에 대한 질문은 업무상 필요성이 인정되기 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어렵기 때문에 원칙적으로 괴롭힘에 해당할 가능성이 있음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①회사 생활 중 발생할 수 있는 통상적 범위의 행위이고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②피해자와 같은 처지에 있는 일반적이고 평균적인 사람의 입장에서 이해할 수 있는 경우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괴롭힘에 해당하지 않을 수 있음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B2D1-9263-AC50-4AB6-1F097A924ED7}"/>
              </a:ext>
            </a:extLst>
          </p:cNvPr>
          <p:cNvSpPr txBox="1"/>
          <p:nvPr/>
        </p:nvSpPr>
        <p:spPr>
          <a:xfrm>
            <a:off x="7065035" y="2238038"/>
            <a:ext cx="2665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정답</a:t>
            </a:r>
            <a:r>
              <a:rPr lang="en-US" altLang="ko-KR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</a:t>
            </a:r>
            <a:endParaRPr lang="ko-KR" altLang="en-US" sz="6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55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A81C6-3E7B-2B2F-8435-2C3EC01B8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473A8AC1-2DB2-DE90-AF09-B59724796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58E3F36E-F9E9-A8C4-9B28-2F0FC3C0EDE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1FD453D1-04B6-A921-2B89-C5BDF527D97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1A6753-6B4B-EAD1-D87F-16EAAC3845E1}"/>
              </a:ext>
            </a:extLst>
          </p:cNvPr>
          <p:cNvSpPr txBox="1"/>
          <p:nvPr/>
        </p:nvSpPr>
        <p:spPr>
          <a:xfrm>
            <a:off x="1699404" y="3105620"/>
            <a:ext cx="12102861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</a:t>
            </a:r>
            <a:r>
              <a:rPr lang="ko-KR" alt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괴롭힘이란</a:t>
            </a:r>
            <a:r>
              <a:rPr lang="en-US" altLang="ko-K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  <a:p>
            <a:endParaRPr lang="en-US" altLang="ko-KR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사용자 또는 근로자가 직장에서의 지위 또는 관계 등의 우위를 이용하여</a:t>
            </a:r>
            <a:endParaRPr lang="en-US" altLang="ko-KR" sz="32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업무상 적정범위를 넘어 다른 근로자에게 신체적 정신적 고통을 주거나</a:t>
            </a:r>
            <a:endParaRPr lang="en-US" altLang="ko-KR" sz="32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근무환경을 악화시키는 행위를 말함</a:t>
            </a:r>
            <a:r>
              <a:rPr lang="en-US" altLang="ko-KR" sz="32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32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2374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49E16-E7C5-63FE-7B2A-841F353B2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6DDB3A77-60E8-D66C-9F17-026F80A5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2C4D555D-E26C-7B97-F0CF-51BE03192D1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7A45F69-C167-B553-E982-3D46B0B8747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69E7FD-E07C-0D3F-42E7-94EFD82D5D3B}"/>
              </a:ext>
            </a:extLst>
          </p:cNvPr>
          <p:cNvSpPr txBox="1"/>
          <p:nvPr/>
        </p:nvSpPr>
        <p:spPr>
          <a:xfrm>
            <a:off x="1734613" y="2844021"/>
            <a:ext cx="14086936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3.</a:t>
            </a: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근로계약서</a:t>
            </a: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취업규칙 등에서 정한 것 외의 업무를 부여한 경우에는 직장 내 </a:t>
            </a:r>
            <a:r>
              <a:rPr lang="ko-KR" altLang="en-US" sz="54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괴롭힘인가</a:t>
            </a: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056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C93A-13C1-1333-A557-0B9EB8578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AAF1614D-69BC-171C-5F09-C8EACC36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FC7BCCD3-8589-17E6-2D66-661EC2F8196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2B6E79B-3D4A-6F0E-92EB-14137645741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CD69DF-2C6E-3349-1749-A3F94218C24A}"/>
              </a:ext>
            </a:extLst>
          </p:cNvPr>
          <p:cNvSpPr txBox="1"/>
          <p:nvPr/>
        </p:nvSpPr>
        <p:spPr>
          <a:xfrm>
            <a:off x="1580347" y="3718041"/>
            <a:ext cx="132760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업무상 필요성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기존업무와의 연관성 등을 토대로 볼 때 필요성이 인정될 </a:t>
            </a:r>
            <a:r>
              <a:rPr lang="ko-KR" altLang="en-US" sz="28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수있다면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적정 범위 내의 행위로 볼 수 있음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algn="ctr"/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①업무상 필요성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관련성이 인정되기 어렵거나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②특정한 노동자를 괴롭힐 의도가 있는 등 사정이 있는 경우에는 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괴롭힘에 해당할 수 있음</a:t>
            </a:r>
            <a:endParaRPr lang="en-US" altLang="ko-KR" sz="28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1A379-76F1-9C9B-3C1F-65BE0F50FA8B}"/>
              </a:ext>
            </a:extLst>
          </p:cNvPr>
          <p:cNvSpPr txBox="1"/>
          <p:nvPr/>
        </p:nvSpPr>
        <p:spPr>
          <a:xfrm>
            <a:off x="7065035" y="2238038"/>
            <a:ext cx="2665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정답</a:t>
            </a:r>
            <a:r>
              <a:rPr lang="en-US" altLang="ko-KR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X</a:t>
            </a:r>
            <a:endParaRPr lang="ko-KR" altLang="en-US" sz="6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4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6133B-6B46-EAC3-10DE-3A0E8F04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B5F3E624-49E4-EFEE-5F28-C8FF4B25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A38E831C-E195-5D70-CD49-E40D260F5F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9E2D3F7B-6FA5-C20F-E206-58AFA9AAB9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AD5670-B6F9-96FF-7704-6A3ED4500E77}"/>
              </a:ext>
            </a:extLst>
          </p:cNvPr>
          <p:cNvSpPr txBox="1"/>
          <p:nvPr/>
        </p:nvSpPr>
        <p:spPr>
          <a:xfrm>
            <a:off x="1734613" y="2844021"/>
            <a:ext cx="14086936" cy="248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4.</a:t>
            </a: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같은 근로자 간에도 직장 내 괴롭힘이</a:t>
            </a:r>
            <a:endParaRPr lang="en-US" altLang="ko-KR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성립할 수 있는가</a:t>
            </a:r>
            <a:r>
              <a:rPr lang="en-US" altLang="ko-KR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5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5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73552-7C51-A2B8-B2B2-ABF7CED7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8D89DEBE-59FA-B3A9-410A-F41B09D4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88A96860-B436-65A2-FFB0-0DBAB19FD2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1EA8BEC-7841-588E-6086-0E4EF11026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8E0F68-5714-2787-3C69-F549A457F733}"/>
              </a:ext>
            </a:extLst>
          </p:cNvPr>
          <p:cNvSpPr txBox="1"/>
          <p:nvPr/>
        </p:nvSpPr>
        <p:spPr>
          <a:xfrm>
            <a:off x="1580347" y="4304582"/>
            <a:ext cx="13276053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①</a:t>
            </a:r>
            <a:r>
              <a:rPr lang="ko-KR" altLang="en-US" sz="2800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상급자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 경우 </a:t>
            </a:r>
            <a:r>
              <a:rPr lang="ko-KR" altLang="en-US" sz="2800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지위의 우위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인정 될 수 있어 직장내 괴롭힘으로 성립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②</a:t>
            </a:r>
            <a:r>
              <a:rPr lang="ko-KR" altLang="en-US" sz="2800" dirty="0" err="1">
                <a:highlight>
                  <a:srgbClr val="00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동료라하더라도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수직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인적 속상 상의 우위 업무역량 상의 우위 등 </a:t>
            </a:r>
            <a:r>
              <a:rPr lang="ko-KR" altLang="en-US" sz="2800" dirty="0" err="1">
                <a:highlight>
                  <a:srgbClr val="00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관계의우위</a:t>
            </a:r>
            <a:r>
              <a:rPr lang="ko-KR" altLang="en-US" sz="28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를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이용한 경우 직장 내 괴롭힘으로 성립 할 수 있음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③</a:t>
            </a:r>
            <a:r>
              <a:rPr lang="ko-KR" altLang="en-US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하급자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도 관계의 우위를 이용한 직장 내 괴롭힘을 저지를 수 있으나 </a:t>
            </a:r>
            <a:r>
              <a:rPr lang="ko-KR" altLang="en-US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상대방이 </a:t>
            </a:r>
            <a:endParaRPr lang="en-US" altLang="ko-KR" sz="2800" dirty="0">
              <a:highlight>
                <a:srgbClr val="00FFFF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저항하기 어려울 개연성이 높은 수준의 </a:t>
            </a:r>
            <a:r>
              <a:rPr lang="en-US" altLang="ko-KR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‘</a:t>
            </a:r>
            <a:r>
              <a:rPr lang="ko-KR" altLang="en-US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관계의 우위</a:t>
            </a:r>
            <a:r>
              <a:rPr lang="en-US" altLang="ko-KR" sz="2800" dirty="0">
                <a:highlight>
                  <a:srgbClr val="00FFFF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’</a:t>
            </a:r>
            <a:r>
              <a:rPr lang="ko-KR" altLang="en-US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인정되어야 함</a:t>
            </a:r>
            <a:r>
              <a:rPr lang="en-US" altLang="ko-KR" sz="28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8CE398-6925-E12D-A482-2A353B09E548}"/>
              </a:ext>
            </a:extLst>
          </p:cNvPr>
          <p:cNvSpPr txBox="1"/>
          <p:nvPr/>
        </p:nvSpPr>
        <p:spPr>
          <a:xfrm>
            <a:off x="7065035" y="2238038"/>
            <a:ext cx="26655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정답</a:t>
            </a:r>
            <a:r>
              <a:rPr lang="en-US" altLang="ko-KR" sz="66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</a:t>
            </a:r>
            <a:endParaRPr lang="ko-KR" altLang="en-US" sz="6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8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13640-FC89-3D7E-6635-BF71BD11ADD8}"/>
              </a:ext>
            </a:extLst>
          </p:cNvPr>
          <p:cNvSpPr txBox="1"/>
          <p:nvPr/>
        </p:nvSpPr>
        <p:spPr>
          <a:xfrm>
            <a:off x="5697762" y="4152930"/>
            <a:ext cx="61606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C3862-9CB3-777A-3D8E-5772F5DE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3D2B011-5738-5553-F8D2-59CFD923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" y="1042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B56A55D9-8FE6-BDC6-7284-D2FF35B1ED9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C0F51DF6-AD5A-B8EE-47F0-ECD3AD0BE8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647F28-89A5-E11F-F570-08B48DF735CE}"/>
              </a:ext>
            </a:extLst>
          </p:cNvPr>
          <p:cNvSpPr txBox="1"/>
          <p:nvPr/>
        </p:nvSpPr>
        <p:spPr>
          <a:xfrm>
            <a:off x="1276709" y="1277202"/>
            <a:ext cx="7306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금지법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4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F5D4B3-CFA5-A404-2548-4E5CD2CF38B4}"/>
              </a:ext>
            </a:extLst>
          </p:cNvPr>
          <p:cNvSpPr txBox="1"/>
          <p:nvPr/>
        </p:nvSpPr>
        <p:spPr>
          <a:xfrm>
            <a:off x="1388853" y="2260121"/>
            <a:ext cx="1348308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근로기준법</a:t>
            </a:r>
            <a:r>
              <a:rPr lang="en-US" altLang="ko-KR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</a:t>
            </a:r>
            <a:r>
              <a:rPr lang="en-US" altLang="ko-KR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76</a:t>
            </a: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조의</a:t>
            </a:r>
            <a:r>
              <a:rPr lang="en-US" altLang="ko-KR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사용자 또는 근로자는 직장에서의 지위 또는 관계 등의 우위를 이용하여 업무상 적정범위를 넘어 다른 근로자에게 </a:t>
            </a:r>
            <a:r>
              <a:rPr lang="ko-KR" altLang="en-US" sz="24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신체적ㆍ정신적</a:t>
            </a:r>
            <a:r>
              <a:rPr lang="ko-KR" altLang="en-US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고통을 주거나 근무환경을 악화시키는 행위를 하여서는 아니됨</a:t>
            </a:r>
            <a:r>
              <a:rPr lang="en-US" altLang="ko-KR" sz="2400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24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37E9749-4A9C-FD8A-8465-0C4D822FC5F7}"/>
              </a:ext>
            </a:extLst>
          </p:cNvPr>
          <p:cNvSpPr/>
          <p:nvPr/>
        </p:nvSpPr>
        <p:spPr>
          <a:xfrm>
            <a:off x="2227909" y="4767795"/>
            <a:ext cx="3830128" cy="21867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직장에서의</a:t>
            </a:r>
            <a:endParaRPr lang="en-US" altLang="ko-KR" sz="24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지위</a:t>
            </a:r>
            <a:r>
              <a:rPr lang="en-US" altLang="ko-KR" sz="32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관계의</a:t>
            </a:r>
            <a:endParaRPr lang="en-US" altLang="ko-KR" sz="3200" b="1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우위</a:t>
            </a:r>
            <a:r>
              <a:rPr lang="ko-KR" altLang="en-US" sz="2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D487B40-9712-1A48-A8E7-EDC2122920BF}"/>
              </a:ext>
            </a:extLst>
          </p:cNvPr>
          <p:cNvSpPr/>
          <p:nvPr/>
        </p:nvSpPr>
        <p:spPr>
          <a:xfrm>
            <a:off x="6912329" y="4767794"/>
            <a:ext cx="3830128" cy="21867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업무상 적정범위</a:t>
            </a:r>
            <a:endParaRPr lang="en-US" altLang="ko-KR" sz="24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초과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B470E0B-AE7B-DA15-06A0-E9C0F40A4626}"/>
              </a:ext>
            </a:extLst>
          </p:cNvPr>
          <p:cNvSpPr/>
          <p:nvPr/>
        </p:nvSpPr>
        <p:spPr>
          <a:xfrm>
            <a:off x="11498126" y="4767795"/>
            <a:ext cx="3830128" cy="21867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신체</a:t>
            </a:r>
            <a:r>
              <a:rPr lang="en-US" altLang="ko-KR" sz="28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28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정신적 고통</a:t>
            </a:r>
            <a:endParaRPr lang="en-US" altLang="ko-KR" sz="28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또는 근무환경</a:t>
            </a:r>
            <a:endParaRPr lang="en-US" altLang="ko-KR" sz="28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악화 유발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4DF92D-C562-AFAD-96A1-4AE434945C71}"/>
              </a:ext>
            </a:extLst>
          </p:cNvPr>
          <p:cNvSpPr txBox="1"/>
          <p:nvPr/>
        </p:nvSpPr>
        <p:spPr>
          <a:xfrm>
            <a:off x="6521570" y="7559557"/>
            <a:ext cx="4897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가지 모두 성립해야 인정됨</a:t>
            </a:r>
          </a:p>
        </p:txBody>
      </p:sp>
    </p:spTree>
    <p:extLst>
      <p:ext uri="{BB962C8B-B14F-4D97-AF65-F5344CB8AC3E}">
        <p14:creationId xmlns:p14="http://schemas.microsoft.com/office/powerpoint/2010/main" val="2707562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6624-FE38-7FEA-B093-4DD5B29E0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38A79FA6-ADCB-0565-5C94-BB753C46F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0726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D52FAAA2-0752-FCE0-B409-CB23179945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CD0C108-8C4F-04C1-7795-23563606385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3C645D2-F848-35EE-90C3-836113603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80672"/>
              </p:ext>
            </p:extLst>
          </p:nvPr>
        </p:nvGraphicFramePr>
        <p:xfrm>
          <a:off x="1276708" y="2123478"/>
          <a:ext cx="14818942" cy="6304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27277">
                  <a:extLst>
                    <a:ext uri="{9D8B030D-6E8A-4147-A177-3AD203B41FA5}">
                      <a16:colId xmlns:a16="http://schemas.microsoft.com/office/drawing/2014/main" val="3373591732"/>
                    </a:ext>
                  </a:extLst>
                </a:gridCol>
                <a:gridCol w="5295378">
                  <a:extLst>
                    <a:ext uri="{9D8B030D-6E8A-4147-A177-3AD203B41FA5}">
                      <a16:colId xmlns:a16="http://schemas.microsoft.com/office/drawing/2014/main" val="3140829568"/>
                    </a:ext>
                  </a:extLst>
                </a:gridCol>
                <a:gridCol w="4796287">
                  <a:extLst>
                    <a:ext uri="{9D8B030D-6E8A-4147-A177-3AD203B41FA5}">
                      <a16:colId xmlns:a16="http://schemas.microsoft.com/office/drawing/2014/main" val="299774455"/>
                    </a:ext>
                  </a:extLst>
                </a:gridCol>
              </a:tblGrid>
              <a:tr h="775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근로기준법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(2019.07.16 </a:t>
                      </a:r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시행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400" b="1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산업재해보상보험법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(2019.07.16</a:t>
                      </a:r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시행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400" b="1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산업안전보건법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(2020.01.16</a:t>
                      </a:r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시행</a:t>
                      </a:r>
                      <a:r>
                        <a:rPr lang="en-US" altLang="ko-KR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400" b="1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732597"/>
                  </a:ext>
                </a:extLst>
              </a:tr>
              <a:tr h="5529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①직장 내 괴롭힘의 정의 및 금지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②사용자에게 직장 내 괴롭힘 발생 시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 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조치 의무 부여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③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취업규칙 규정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변경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및 신고 필요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사용자의 불리한 처우 금지 및 위반 시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형사처벌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업무상 질병에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 내 괴롭힘으로 인한 업무상 정신적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스트레스가 원인이 되어 발생한 질병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’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포함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정부의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안전보건 관련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책무에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직장 내 괴롭힘 예방조치</a:t>
                      </a:r>
                      <a:endParaRPr lang="en-US" altLang="ko-KR" sz="20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기준마련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지도 및 지원</a:t>
                      </a:r>
                      <a:r>
                        <a:rPr lang="en-US" altLang="ko-KR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‘</a:t>
                      </a:r>
                      <a:r>
                        <a:rPr lang="ko-KR" altLang="en-US" sz="20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을 포함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64192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2BB08D-D204-026F-2A71-A49336BFD9F3}"/>
              </a:ext>
            </a:extLst>
          </p:cNvPr>
          <p:cNvSpPr txBox="1"/>
          <p:nvPr/>
        </p:nvSpPr>
        <p:spPr>
          <a:xfrm>
            <a:off x="1276708" y="1023830"/>
            <a:ext cx="12402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관련법규 주요 내용</a:t>
            </a:r>
          </a:p>
        </p:txBody>
      </p:sp>
    </p:spTree>
    <p:extLst>
      <p:ext uri="{BB962C8B-B14F-4D97-AF65-F5344CB8AC3E}">
        <p14:creationId xmlns:p14="http://schemas.microsoft.com/office/powerpoint/2010/main" val="2128457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A3218-98ED-E509-19D2-2F040FA56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DE8814F5-129C-DC17-1310-2A8DB9ECE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02E8EA4C-94F9-9F2D-DB1A-265C3A2803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98AE24A-C96C-0221-21DE-A56C3640EFE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CFB52-CBA6-E7E4-EADC-7AFE461FB081}"/>
              </a:ext>
            </a:extLst>
          </p:cNvPr>
          <p:cNvSpPr txBox="1"/>
          <p:nvPr/>
        </p:nvSpPr>
        <p:spPr>
          <a:xfrm>
            <a:off x="4355735" y="4137048"/>
            <a:ext cx="86549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판단 요소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897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DF9B3-4E00-FA45-AEEC-17E6F5404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2FDEFDCC-72D6-8938-9453-8E918C5A7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434D395C-038A-8866-B49F-A08635FA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CFA8710-4160-4C75-64BC-B11D09A6F90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E76B22-17B5-7415-2084-D4372D176C55}"/>
              </a:ext>
            </a:extLst>
          </p:cNvPr>
          <p:cNvGrpSpPr/>
          <p:nvPr/>
        </p:nvGrpSpPr>
        <p:grpSpPr>
          <a:xfrm>
            <a:off x="2024442" y="799748"/>
            <a:ext cx="11404253" cy="7941282"/>
            <a:chOff x="750366" y="1306235"/>
            <a:chExt cx="7911387" cy="5185202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8983172-45B1-3939-7348-609178E9BD72}"/>
                </a:ext>
              </a:extLst>
            </p:cNvPr>
            <p:cNvGrpSpPr/>
            <p:nvPr/>
          </p:nvGrpSpPr>
          <p:grpSpPr>
            <a:xfrm>
              <a:off x="750366" y="1306235"/>
              <a:ext cx="5148000" cy="1107277"/>
              <a:chOff x="2152227" y="1509351"/>
              <a:chExt cx="5148000" cy="1107277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57882BA5-9527-9146-BF33-A0CDF45B03DD}"/>
                  </a:ext>
                </a:extLst>
              </p:cNvPr>
              <p:cNvSpPr/>
              <p:nvPr/>
            </p:nvSpPr>
            <p:spPr>
              <a:xfrm>
                <a:off x="2152227" y="1878683"/>
                <a:ext cx="5148000" cy="73794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87C3FDB8-6713-15F7-70BD-6D6ECB857FFC}"/>
                  </a:ext>
                </a:extLst>
              </p:cNvPr>
              <p:cNvGrpSpPr/>
              <p:nvPr/>
            </p:nvGrpSpPr>
            <p:grpSpPr>
              <a:xfrm>
                <a:off x="2427939" y="1872876"/>
                <a:ext cx="4563833" cy="669198"/>
                <a:chOff x="2631673" y="1298895"/>
                <a:chExt cx="4563833" cy="669198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710EBB64-8746-CFB6-0242-F5866D962C17}"/>
                    </a:ext>
                  </a:extLst>
                </p:cNvPr>
                <p:cNvSpPr/>
                <p:nvPr/>
              </p:nvSpPr>
              <p:spPr>
                <a:xfrm>
                  <a:off x="2631673" y="1464570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DE4B8BD-637A-E61A-9971-8EAC8A65A322}"/>
                    </a:ext>
                  </a:extLst>
                </p:cNvPr>
                <p:cNvSpPr/>
                <p:nvPr/>
              </p:nvSpPr>
              <p:spPr>
                <a:xfrm>
                  <a:off x="2758203" y="1298895"/>
                  <a:ext cx="4437303" cy="6691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괴롭힘 행위자가 </a:t>
                  </a:r>
                  <a:r>
                    <a:rPr lang="ko-KR" altLang="en-US" sz="2400" b="1" dirty="0">
                      <a:solidFill>
                        <a:srgbClr val="F37E5F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사용자</a:t>
                  </a: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인 경우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괴롭힘 행위자가 </a:t>
                  </a:r>
                  <a:r>
                    <a:rPr lang="ko-KR" altLang="en-US" sz="2400" b="1" dirty="0">
                      <a:solidFill>
                        <a:srgbClr val="F37E5F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근로자</a:t>
                  </a: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인 경우</a:t>
                  </a:r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D734FD5E-1755-2F0C-4DDB-94E9B377C67C}"/>
                    </a:ext>
                  </a:extLst>
                </p:cNvPr>
                <p:cNvSpPr/>
                <p:nvPr/>
              </p:nvSpPr>
              <p:spPr>
                <a:xfrm>
                  <a:off x="2631673" y="1773775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8821C5F0-435A-41B4-FC9B-3AA5E433CF27}"/>
                  </a:ext>
                </a:extLst>
              </p:cNvPr>
              <p:cNvSpPr/>
              <p:nvPr/>
            </p:nvSpPr>
            <p:spPr>
              <a:xfrm>
                <a:off x="2152228" y="1512934"/>
                <a:ext cx="1370290" cy="369332"/>
              </a:xfrm>
              <a:prstGeom prst="round1Rect">
                <a:avLst>
                  <a:gd name="adj" fmla="val 50000"/>
                </a:avLst>
              </a:prstGeom>
              <a:solidFill>
                <a:srgbClr val="F37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EE48AED7-5172-8CE9-84B3-36D8F1E70B3D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252478" y="1509351"/>
                <a:ext cx="1353822" cy="341633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 wrap="square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defRPr lang="ko-KR" altLang="en-US"/>
                </a:pPr>
                <a:r>
                  <a:rPr lang="ko-KR" altLang="en-US" sz="2800" dirty="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 1. 행위자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59B8D32-F8D1-0781-A6AE-DD2CA00175A0}"/>
                </a:ext>
              </a:extLst>
            </p:cNvPr>
            <p:cNvGrpSpPr/>
            <p:nvPr/>
          </p:nvGrpSpPr>
          <p:grpSpPr>
            <a:xfrm>
              <a:off x="750367" y="2869709"/>
              <a:ext cx="5823417" cy="1440108"/>
              <a:chOff x="2152227" y="3226979"/>
              <a:chExt cx="5823417" cy="1440108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Rectangle 10">
                <a:extLst>
                  <a:ext uri="{FF2B5EF4-FFF2-40B4-BE49-F238E27FC236}">
                    <a16:creationId xmlns:a16="http://schemas.microsoft.com/office/drawing/2014/main" id="{0BAFB146-432A-DE79-84CA-CCDEBF22E2BC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393736" y="3834001"/>
                <a:ext cx="5547705" cy="40500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none"/>
              <a:lstStyle/>
              <a:p>
                <a:pPr eaLnBrk="1" hangingPunct="1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B317712-6240-A3B9-16D4-F1A766D89EB2}"/>
                  </a:ext>
                </a:extLst>
              </p:cNvPr>
              <p:cNvSpPr/>
              <p:nvPr/>
            </p:nvSpPr>
            <p:spPr>
              <a:xfrm>
                <a:off x="2152227" y="3596311"/>
                <a:ext cx="5148000" cy="107077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5FFEE1E-C08B-4FD7-D656-F227349CFFEC}"/>
                  </a:ext>
                </a:extLst>
              </p:cNvPr>
              <p:cNvGrpSpPr/>
              <p:nvPr/>
            </p:nvGrpSpPr>
            <p:grpSpPr>
              <a:xfrm>
                <a:off x="2427939" y="3590504"/>
                <a:ext cx="5547705" cy="982696"/>
                <a:chOff x="2631673" y="1298895"/>
                <a:chExt cx="5547705" cy="982696"/>
              </a:xfrm>
            </p:grpSpPr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37F1D8-B970-789A-9992-E1EA08175B13}"/>
                    </a:ext>
                  </a:extLst>
                </p:cNvPr>
                <p:cNvSpPr/>
                <p:nvPr/>
              </p:nvSpPr>
              <p:spPr>
                <a:xfrm>
                  <a:off x="2631673" y="1464570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6603C135-8629-8F0A-587F-23FA2A7CD5E9}"/>
                    </a:ext>
                  </a:extLst>
                </p:cNvPr>
                <p:cNvSpPr/>
                <p:nvPr/>
              </p:nvSpPr>
              <p:spPr>
                <a:xfrm>
                  <a:off x="2758203" y="1298895"/>
                  <a:ext cx="5421175" cy="9826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직장에서의 지위 또는 관계 등의 우위를 이용할 것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업무상 적정 범위를 넘는 행위일 것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신체적</a:t>
                  </a:r>
                  <a:r>
                    <a:rPr lang="en-US" altLang="ko-KR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·</a:t>
                  </a: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정신적 고통을 주거나 근무환경을 악화시켰을 것</a:t>
                  </a: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ECE2329-DE2E-5364-9AD9-4021FEE2A080}"/>
                    </a:ext>
                  </a:extLst>
                </p:cNvPr>
                <p:cNvSpPr/>
                <p:nvPr/>
              </p:nvSpPr>
              <p:spPr>
                <a:xfrm>
                  <a:off x="2631673" y="1793653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45823E-64BC-F6D7-AAD0-5EAF36DFE5B0}"/>
                    </a:ext>
                  </a:extLst>
                </p:cNvPr>
                <p:cNvSpPr/>
                <p:nvPr/>
              </p:nvSpPr>
              <p:spPr>
                <a:xfrm>
                  <a:off x="2631673" y="2077149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17" name="사각형: 둥근 한쪽 모서리 16">
                <a:extLst>
                  <a:ext uri="{FF2B5EF4-FFF2-40B4-BE49-F238E27FC236}">
                    <a16:creationId xmlns:a16="http://schemas.microsoft.com/office/drawing/2014/main" id="{BE65EE1B-6805-F997-B412-57B959C541C7}"/>
                  </a:ext>
                </a:extLst>
              </p:cNvPr>
              <p:cNvSpPr/>
              <p:nvPr/>
            </p:nvSpPr>
            <p:spPr>
              <a:xfrm>
                <a:off x="2152227" y="3230562"/>
                <a:ext cx="1533947" cy="369332"/>
              </a:xfrm>
              <a:prstGeom prst="round1Rect">
                <a:avLst>
                  <a:gd name="adj" fmla="val 50000"/>
                </a:avLst>
              </a:prstGeom>
              <a:solidFill>
                <a:srgbClr val="F37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18" name="Rectangle 5">
                <a:extLst>
                  <a:ext uri="{FF2B5EF4-FFF2-40B4-BE49-F238E27FC236}">
                    <a16:creationId xmlns:a16="http://schemas.microsoft.com/office/drawing/2014/main" id="{0315763D-0AB2-B6B0-4B09-C1BB32F9546F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252479" y="3226979"/>
                <a:ext cx="1353822" cy="341633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 wrap="square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>
                  <a:spcBef>
                    <a:spcPct val="0"/>
                  </a:spcBef>
                  <a:defRPr lang="ko-KR" altLang="en-US"/>
                </a:pPr>
                <a:r>
                  <a:rPr lang="en-US" altLang="ko-KR" sz="280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2. </a:t>
                </a:r>
                <a:r>
                  <a:rPr lang="ko-KR" altLang="en-US" sz="280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행위요건</a:t>
                </a: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60DAA55-F206-7C7C-5D35-165C77383274}"/>
                </a:ext>
              </a:extLst>
            </p:cNvPr>
            <p:cNvGrpSpPr/>
            <p:nvPr/>
          </p:nvGrpSpPr>
          <p:grpSpPr>
            <a:xfrm>
              <a:off x="750366" y="4766014"/>
              <a:ext cx="5823421" cy="1725423"/>
              <a:chOff x="2152223" y="5132577"/>
              <a:chExt cx="5823421" cy="1725423"/>
            </a:xfr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F6C0CFF-5B63-B6CE-F467-233B8F59DE74}"/>
                  </a:ext>
                </a:extLst>
              </p:cNvPr>
              <p:cNvSpPr/>
              <p:nvPr/>
            </p:nvSpPr>
            <p:spPr>
              <a:xfrm>
                <a:off x="2152223" y="5501909"/>
                <a:ext cx="5148000" cy="13560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E0D91CF-79DC-2FC9-2736-6A65BF1C4E33}"/>
                  </a:ext>
                </a:extLst>
              </p:cNvPr>
              <p:cNvGrpSpPr/>
              <p:nvPr/>
            </p:nvGrpSpPr>
            <p:grpSpPr>
              <a:xfrm>
                <a:off x="2427939" y="5496101"/>
                <a:ext cx="5547705" cy="1296195"/>
                <a:chOff x="2631673" y="1298894"/>
                <a:chExt cx="5547705" cy="1296195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13301F-B345-E5AC-B42D-C6822D167BDA}"/>
                    </a:ext>
                  </a:extLst>
                </p:cNvPr>
                <p:cNvSpPr/>
                <p:nvPr/>
              </p:nvSpPr>
              <p:spPr>
                <a:xfrm>
                  <a:off x="2631673" y="1464570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AF60D553-353A-456C-3F3F-B908C49F9F9C}"/>
                    </a:ext>
                  </a:extLst>
                </p:cNvPr>
                <p:cNvSpPr/>
                <p:nvPr/>
              </p:nvSpPr>
              <p:spPr>
                <a:xfrm>
                  <a:off x="2758203" y="1298894"/>
                  <a:ext cx="5421175" cy="12961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외근</a:t>
                  </a:r>
                  <a:r>
                    <a:rPr lang="en-US" altLang="ko-KR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·</a:t>
                  </a: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출장지 등 업무수행이 이루어지는 곳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회식이나 기업 행사 현장 등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사적 공간</a:t>
                  </a:r>
                </a:p>
                <a:p>
                  <a:pPr>
                    <a:lnSpc>
                      <a:spcPct val="130000"/>
                    </a:lnSpc>
                    <a:spcBef>
                      <a:spcPct val="0"/>
                    </a:spcBef>
                    <a:defRPr lang="ko-KR" altLang="en-US"/>
                  </a:pP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사내 메신저</a:t>
                  </a:r>
                  <a:r>
                    <a:rPr lang="en-US" altLang="ko-KR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·SNS </a:t>
                  </a:r>
                  <a:r>
                    <a:rPr lang="ko-KR" altLang="en-US" sz="2400" dirty="0">
                      <a:solidFill>
                        <a:srgbClr val="000000"/>
                      </a:solidFill>
                      <a:latin typeface="세종학당 본문체" panose="020B0503000000000000" pitchFamily="50" charset="-127"/>
                      <a:ea typeface="세종학당 본문체" panose="020B0503000000000000" pitchFamily="50" charset="-127"/>
                      <a:cs typeface="함초롬돋움"/>
                    </a:rPr>
                    <a:t>등 온라인상의 공간</a:t>
                  </a: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19C24F7-46E7-9146-9B99-271C0B19A109}"/>
                    </a:ext>
                  </a:extLst>
                </p:cNvPr>
                <p:cNvSpPr/>
                <p:nvPr/>
              </p:nvSpPr>
              <p:spPr>
                <a:xfrm>
                  <a:off x="2631673" y="1773775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A6F790B-0AC9-2DDF-9610-072A818EFB3A}"/>
                    </a:ext>
                  </a:extLst>
                </p:cNvPr>
                <p:cNvSpPr/>
                <p:nvPr/>
              </p:nvSpPr>
              <p:spPr>
                <a:xfrm>
                  <a:off x="2631673" y="2083806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D374482-1F3A-1A83-1A1E-766CB81DD746}"/>
                    </a:ext>
                  </a:extLst>
                </p:cNvPr>
                <p:cNvSpPr/>
                <p:nvPr/>
              </p:nvSpPr>
              <p:spPr>
                <a:xfrm>
                  <a:off x="2631673" y="2410827"/>
                  <a:ext cx="111435" cy="111435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F37E5F"/>
                  </a:solidFill>
                </a:ln>
                <a:effectLst>
                  <a:outerShdw blurRad="508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 lang="ko-KR" altLang="en-US"/>
                  </a:pPr>
                  <a:endParaRPr lang="ko-KR" altLang="en-US" sz="2800">
                    <a:latin typeface="세종학당 본문체" panose="020B0503000000000000" pitchFamily="50" charset="-127"/>
                    <a:ea typeface="세종학당 본문체" panose="020B0503000000000000" pitchFamily="50" charset="-127"/>
                  </a:endParaRPr>
                </a:p>
              </p:txBody>
            </p:sp>
          </p:grpSp>
          <p:sp>
            <p:nvSpPr>
              <p:cNvPr id="26" name="사각형: 둥근 한쪽 모서리 25">
                <a:extLst>
                  <a:ext uri="{FF2B5EF4-FFF2-40B4-BE49-F238E27FC236}">
                    <a16:creationId xmlns:a16="http://schemas.microsoft.com/office/drawing/2014/main" id="{3E8B6317-58C0-165B-CEF5-9F1F53385255}"/>
                  </a:ext>
                </a:extLst>
              </p:cNvPr>
              <p:cNvSpPr/>
              <p:nvPr/>
            </p:nvSpPr>
            <p:spPr>
              <a:xfrm>
                <a:off x="2152225" y="5136160"/>
                <a:ext cx="1533949" cy="369332"/>
              </a:xfrm>
              <a:prstGeom prst="round1Rect">
                <a:avLst>
                  <a:gd name="adj" fmla="val 50000"/>
                </a:avLst>
              </a:prstGeom>
              <a:solidFill>
                <a:srgbClr val="F37E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2800">
                  <a:latin typeface="세종학당 본문체" panose="020B0503000000000000" pitchFamily="50" charset="-127"/>
                  <a:ea typeface="세종학당 본문체" panose="020B0503000000000000" pitchFamily="50" charset="-127"/>
                </a:endParaRPr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557E32A3-0502-3A6F-0643-D48652D9250D}"/>
                  </a:ext>
                </a:extLst>
              </p:cNvPr>
              <p:cNvSpPr>
                <a:spLocks noChangeArrowheads="1"/>
              </p:cNvSpPr>
              <p:nvPr/>
            </p:nvSpPr>
            <p:spPr bwMode="white">
              <a:xfrm>
                <a:off x="2252479" y="5132577"/>
                <a:ext cx="1353822" cy="341633"/>
              </a:xfrm>
              <a:prstGeom prst="rect">
                <a:avLst/>
              </a:prstGeom>
              <a:noFill/>
              <a:ln w="9525" cmpd="sng">
                <a:noFill/>
                <a:miter/>
              </a:ln>
              <a:effectLst/>
            </p:spPr>
            <p:txBody>
              <a:bodyPr wrap="square">
                <a:spAutoFit/>
              </a:bodyPr>
              <a:lstStyle>
                <a:lvl1pPr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1pPr>
                <a:lvl2pPr marL="9890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2pPr>
                <a:lvl3pPr marL="15287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3pPr>
                <a:lvl4pPr marL="206851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4pPr>
                <a:lvl5pPr marL="2608263" indent="-449263" defTabSz="898525"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5pPr>
                <a:lvl6pPr marL="30654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6pPr>
                <a:lvl7pPr marL="35226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7pPr>
                <a:lvl8pPr marL="39798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8pPr>
                <a:lvl9pPr marL="4437063" indent="-449263" defTabSz="898525" fontAlgn="base">
                  <a:spcBef>
                    <a:spcPct val="30000"/>
                  </a:spcBef>
                  <a:spcAft>
                    <a:spcPct val="0"/>
                  </a:spcAft>
                  <a:defRPr kumimoji="1" sz="1200">
                    <a:solidFill>
                      <a:schemeClr val="tx1"/>
                    </a:solidFill>
                    <a:latin typeface="Arial"/>
                    <a:cs typeface="Arial"/>
                  </a:defRPr>
                </a:lvl9pPr>
              </a:lstStyle>
              <a:p>
                <a:pPr>
                  <a:spcBef>
                    <a:spcPct val="0"/>
                  </a:spcBef>
                  <a:defRPr lang="ko-KR" altLang="en-US"/>
                </a:pPr>
                <a:r>
                  <a:rPr lang="en-US" altLang="ko-KR" sz="280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3. </a:t>
                </a:r>
                <a:r>
                  <a:rPr lang="ko-KR" altLang="en-US" sz="2800">
                    <a:solidFill>
                      <a:schemeClr val="bg1"/>
                    </a:solidFill>
                    <a:latin typeface="세종학당 본문체" panose="020B0503000000000000" pitchFamily="50" charset="-127"/>
                    <a:ea typeface="세종학당 본문체" panose="020B0503000000000000" pitchFamily="50" charset="-127"/>
                    <a:cs typeface="함초롬바탕"/>
                  </a:rPr>
                  <a:t>행위장소</a:t>
                </a:r>
              </a:p>
            </p:txBody>
          </p:sp>
        </p:grpSp>
        <p:pic>
          <p:nvPicPr>
            <p:cNvPr id="33" name="그림 20" descr="장난감이(가) 표시된 사진  자동 생성된 설명">
              <a:extLst>
                <a:ext uri="{FF2B5EF4-FFF2-40B4-BE49-F238E27FC236}">
                  <a16:creationId xmlns:a16="http://schemas.microsoft.com/office/drawing/2014/main" id="{FF238F68-EA18-71C3-312A-A4E2A2758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332240" y="2034517"/>
              <a:ext cx="1362498" cy="2788965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4" name="그래픽 3">
              <a:extLst>
                <a:ext uri="{FF2B5EF4-FFF2-40B4-BE49-F238E27FC236}">
                  <a16:creationId xmlns:a16="http://schemas.microsoft.com/office/drawing/2014/main" id="{469CCF89-ACB0-88D7-B55B-D9873C2C3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7885995" y="2717540"/>
              <a:ext cx="775758" cy="2501014"/>
            </a:xfrm>
            <a:prstGeom prst="rect">
              <a:avLst/>
            </a:prstGeom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0974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D3704-1797-103D-2814-B37E07237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9A1F08C9-A205-549B-38A3-CD7FD030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9A2620CE-BB09-C0C2-28DE-C5EBCA379F8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0A31EF12-CA28-07C5-6946-64454385369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59754C-7D23-D292-2715-66F32E5D98F5}"/>
              </a:ext>
            </a:extLst>
          </p:cNvPr>
          <p:cNvSpPr/>
          <p:nvPr/>
        </p:nvSpPr>
        <p:spPr>
          <a:xfrm>
            <a:off x="2130724" y="1923322"/>
            <a:ext cx="4037163" cy="125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사용자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C3E5A2-0EAE-1270-E0D9-4F788CF60897}"/>
              </a:ext>
            </a:extLst>
          </p:cNvPr>
          <p:cNvSpPr/>
          <p:nvPr/>
        </p:nvSpPr>
        <p:spPr>
          <a:xfrm>
            <a:off x="2130723" y="3288532"/>
            <a:ext cx="4037163" cy="125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근로자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9B8A34-BACF-0A08-1072-FB7996D207C1}"/>
              </a:ext>
            </a:extLst>
          </p:cNvPr>
          <p:cNvSpPr/>
          <p:nvPr/>
        </p:nvSpPr>
        <p:spPr>
          <a:xfrm>
            <a:off x="2130722" y="4653742"/>
            <a:ext cx="4037163" cy="125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사용사업주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E49D94-36C7-DBF9-69EE-A52B7E1FBA07}"/>
              </a:ext>
            </a:extLst>
          </p:cNvPr>
          <p:cNvSpPr/>
          <p:nvPr/>
        </p:nvSpPr>
        <p:spPr>
          <a:xfrm>
            <a:off x="2130724" y="6013836"/>
            <a:ext cx="4037163" cy="1250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소속 근로자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AA4F73-6158-FBCD-1033-116EDF0B13DB}"/>
              </a:ext>
            </a:extLst>
          </p:cNvPr>
          <p:cNvSpPr/>
          <p:nvPr/>
        </p:nvSpPr>
        <p:spPr>
          <a:xfrm>
            <a:off x="11388276" y="1923322"/>
            <a:ext cx="4037163" cy="1250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근로자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0556E0-0F1D-61A3-9962-2A09991FE4CD}"/>
              </a:ext>
            </a:extLst>
          </p:cNvPr>
          <p:cNvSpPr/>
          <p:nvPr/>
        </p:nvSpPr>
        <p:spPr>
          <a:xfrm>
            <a:off x="11388275" y="3288532"/>
            <a:ext cx="4037163" cy="12508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근로자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D2CE08-E3B2-5B95-B769-D4EDC31E6225}"/>
              </a:ext>
            </a:extLst>
          </p:cNvPr>
          <p:cNvSpPr/>
          <p:nvPr/>
        </p:nvSpPr>
        <p:spPr>
          <a:xfrm>
            <a:off x="11388276" y="4653742"/>
            <a:ext cx="4037163" cy="1250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파견 근로자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2D4B92A-AF0E-A96A-736F-6FBED9AB9B55}"/>
              </a:ext>
            </a:extLst>
          </p:cNvPr>
          <p:cNvSpPr/>
          <p:nvPr/>
        </p:nvSpPr>
        <p:spPr>
          <a:xfrm>
            <a:off x="11388274" y="6016814"/>
            <a:ext cx="4037163" cy="12508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파견 근로자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8F5453F-AB69-58EB-E290-D78434F5C202}"/>
              </a:ext>
            </a:extLst>
          </p:cNvPr>
          <p:cNvCxnSpPr>
            <a:cxnSpLocks/>
          </p:cNvCxnSpPr>
          <p:nvPr/>
        </p:nvCxnSpPr>
        <p:spPr>
          <a:xfrm>
            <a:off x="6167887" y="2548737"/>
            <a:ext cx="5220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CA2749-8D99-E017-6969-C566B9C20DBE}"/>
              </a:ext>
            </a:extLst>
          </p:cNvPr>
          <p:cNvCxnSpPr>
            <a:cxnSpLocks/>
          </p:cNvCxnSpPr>
          <p:nvPr/>
        </p:nvCxnSpPr>
        <p:spPr>
          <a:xfrm>
            <a:off x="6167889" y="3913947"/>
            <a:ext cx="5220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34167E8-BF4A-4853-5D6C-7088A2A47F06}"/>
              </a:ext>
            </a:extLst>
          </p:cNvPr>
          <p:cNvCxnSpPr>
            <a:cxnSpLocks/>
          </p:cNvCxnSpPr>
          <p:nvPr/>
        </p:nvCxnSpPr>
        <p:spPr>
          <a:xfrm>
            <a:off x="6167889" y="5279157"/>
            <a:ext cx="5220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C7CB576-1F9F-B4FA-542F-4941E3BB11A2}"/>
              </a:ext>
            </a:extLst>
          </p:cNvPr>
          <p:cNvCxnSpPr>
            <a:cxnSpLocks/>
          </p:cNvCxnSpPr>
          <p:nvPr/>
        </p:nvCxnSpPr>
        <p:spPr>
          <a:xfrm>
            <a:off x="6147022" y="6639251"/>
            <a:ext cx="52203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ADE95D1-A730-0A59-F152-3F04C340B208}"/>
              </a:ext>
            </a:extLst>
          </p:cNvPr>
          <p:cNvSpPr txBox="1"/>
          <p:nvPr/>
        </p:nvSpPr>
        <p:spPr>
          <a:xfrm>
            <a:off x="707366" y="843898"/>
            <a:ext cx="786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 내 괴롭힘 행위자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ko-KR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169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2293</Words>
  <Application>Microsoft Office PowerPoint</Application>
  <PresentationFormat>사용자 지정</PresentationFormat>
  <Paragraphs>440</Paragraphs>
  <Slides>44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HY헤드라인M</vt:lpstr>
      <vt:lpstr>세종학당 본문체</vt:lpstr>
      <vt:lpstr>세종학당 제목체</vt:lpstr>
      <vt:lpstr>Arial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User</cp:lastModifiedBy>
  <cp:revision>51</cp:revision>
  <dcterms:created xsi:type="dcterms:W3CDTF">2024-01-18T05:20:31Z</dcterms:created>
  <dcterms:modified xsi:type="dcterms:W3CDTF">2024-01-28T13:58:17Z</dcterms:modified>
</cp:coreProperties>
</file>